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694" r:id="rId2"/>
    <p:sldMasterId id="2147483686" r:id="rId3"/>
    <p:sldMasterId id="2147483712" r:id="rId4"/>
    <p:sldMasterId id="2147483715" r:id="rId5"/>
    <p:sldMasterId id="2147483718" r:id="rId6"/>
    <p:sldMasterId id="2147483721" r:id="rId7"/>
    <p:sldMasterId id="2147483724" r:id="rId8"/>
    <p:sldMasterId id="2147483674" r:id="rId9"/>
  </p:sldMasterIdLst>
  <p:notesMasterIdLst>
    <p:notesMasterId r:id="rId63"/>
  </p:notesMasterIdLst>
  <p:handoutMasterIdLst>
    <p:handoutMasterId r:id="rId64"/>
  </p:handoutMasterIdLst>
  <p:sldIdLst>
    <p:sldId id="270" r:id="rId10"/>
    <p:sldId id="272" r:id="rId11"/>
    <p:sldId id="291" r:id="rId12"/>
    <p:sldId id="343" r:id="rId13"/>
    <p:sldId id="302" r:id="rId14"/>
    <p:sldId id="305" r:id="rId15"/>
    <p:sldId id="345" r:id="rId16"/>
    <p:sldId id="344" r:id="rId17"/>
    <p:sldId id="307" r:id="rId18"/>
    <p:sldId id="306" r:id="rId19"/>
    <p:sldId id="317" r:id="rId20"/>
    <p:sldId id="326" r:id="rId21"/>
    <p:sldId id="335" r:id="rId22"/>
    <p:sldId id="336" r:id="rId23"/>
    <p:sldId id="337" r:id="rId24"/>
    <p:sldId id="338" r:id="rId25"/>
    <p:sldId id="339" r:id="rId26"/>
    <p:sldId id="321" r:id="rId27"/>
    <p:sldId id="325" r:id="rId28"/>
    <p:sldId id="312" r:id="rId29"/>
    <p:sldId id="340" r:id="rId30"/>
    <p:sldId id="341" r:id="rId31"/>
    <p:sldId id="259" r:id="rId32"/>
    <p:sldId id="342" r:id="rId33"/>
    <p:sldId id="319" r:id="rId34"/>
    <p:sldId id="332" r:id="rId35"/>
    <p:sldId id="315" r:id="rId36"/>
    <p:sldId id="313" r:id="rId37"/>
    <p:sldId id="318" r:id="rId38"/>
    <p:sldId id="275" r:id="rId39"/>
    <p:sldId id="355" r:id="rId40"/>
    <p:sldId id="358" r:id="rId41"/>
    <p:sldId id="347" r:id="rId42"/>
    <p:sldId id="357" r:id="rId43"/>
    <p:sldId id="346" r:id="rId44"/>
    <p:sldId id="359" r:id="rId45"/>
    <p:sldId id="349" r:id="rId46"/>
    <p:sldId id="356" r:id="rId47"/>
    <p:sldId id="309" r:id="rId48"/>
    <p:sldId id="333" r:id="rId49"/>
    <p:sldId id="304" r:id="rId50"/>
    <p:sldId id="351" r:id="rId51"/>
    <p:sldId id="277" r:id="rId52"/>
    <p:sldId id="303" r:id="rId53"/>
    <p:sldId id="354" r:id="rId54"/>
    <p:sldId id="334" r:id="rId55"/>
    <p:sldId id="352" r:id="rId56"/>
    <p:sldId id="353" r:id="rId57"/>
    <p:sldId id="310" r:id="rId58"/>
    <p:sldId id="311" r:id="rId59"/>
    <p:sldId id="330" r:id="rId60"/>
    <p:sldId id="331" r:id="rId61"/>
    <p:sldId id="27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BC5C8A-2B78-439B-929B-03058571E469}">
          <p14:sldIdLst>
            <p14:sldId id="270"/>
            <p14:sldId id="272"/>
            <p14:sldId id="291"/>
            <p14:sldId id="343"/>
            <p14:sldId id="302"/>
            <p14:sldId id="305"/>
            <p14:sldId id="345"/>
            <p14:sldId id="344"/>
            <p14:sldId id="307"/>
            <p14:sldId id="306"/>
            <p14:sldId id="317"/>
            <p14:sldId id="326"/>
            <p14:sldId id="335"/>
            <p14:sldId id="336"/>
            <p14:sldId id="337"/>
            <p14:sldId id="338"/>
            <p14:sldId id="339"/>
            <p14:sldId id="321"/>
            <p14:sldId id="325"/>
            <p14:sldId id="312"/>
            <p14:sldId id="340"/>
            <p14:sldId id="341"/>
            <p14:sldId id="259"/>
            <p14:sldId id="342"/>
            <p14:sldId id="319"/>
            <p14:sldId id="332"/>
            <p14:sldId id="315"/>
            <p14:sldId id="313"/>
            <p14:sldId id="318"/>
            <p14:sldId id="275"/>
            <p14:sldId id="355"/>
            <p14:sldId id="358"/>
            <p14:sldId id="347"/>
            <p14:sldId id="357"/>
            <p14:sldId id="346"/>
            <p14:sldId id="359"/>
            <p14:sldId id="349"/>
            <p14:sldId id="356"/>
            <p14:sldId id="309"/>
            <p14:sldId id="333"/>
            <p14:sldId id="304"/>
            <p14:sldId id="351"/>
            <p14:sldId id="277"/>
            <p14:sldId id="303"/>
            <p14:sldId id="354"/>
            <p14:sldId id="334"/>
            <p14:sldId id="352"/>
            <p14:sldId id="353"/>
            <p14:sldId id="310"/>
            <p14:sldId id="311"/>
            <p14:sldId id="330"/>
            <p14:sldId id="33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DDC"/>
    <a:srgbClr val="959595"/>
    <a:srgbClr val="003B73"/>
    <a:srgbClr val="003D6C"/>
    <a:srgbClr val="B3D234"/>
    <a:srgbClr val="197EC6"/>
    <a:srgbClr val="FFC000"/>
    <a:srgbClr val="FFFFFF"/>
    <a:srgbClr val="003E74"/>
    <a:srgbClr val="3A5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2795" autoAdjust="0"/>
  </p:normalViewPr>
  <p:slideViewPr>
    <p:cSldViewPr snapToGrid="0">
      <p:cViewPr varScale="1">
        <p:scale>
          <a:sx n="93" d="100"/>
          <a:sy n="93" d="100"/>
        </p:scale>
        <p:origin x="102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E049ED-B27D-4272-8E6C-D1E5E27B6D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D1500F-9B8B-4EBB-83C4-638A0302793D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gm:t>
    </dgm:pt>
    <dgm:pt modelId="{2BBD31C1-9B0E-49B3-BAB4-2A83FA3B6536}" type="par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9A3EF1DD-43F9-4A74-A49F-019528539557}" type="sibTrans" cxnId="{02E3C7EE-088A-42D3-89C1-4F1F61FF7971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2BFBC7-CDE5-4A61-B23C-2E01BEF658D9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1243113-44BA-4E92-8B06-1D91C6CBA833}" type="par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C8120FC-B063-4061-9CA3-EDECADB038EB}" type="sibTrans" cxnId="{A9E5584A-32ED-448D-8823-5BF30319671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A8403A-AB59-4AC9-BA17-4067D9B509A1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5BD35C7-9398-4569-A201-B1454D7F67A6}" type="par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F9DBCC3-E82E-4A79-B0AB-79527405BEE3}" type="sibTrans" cxnId="{0FDF974F-9FE0-4524-BBDC-D67E2F61DB7D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67A2C8-11BC-4131-B10B-97FD3A0B2386}">
      <dgm:prSet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B87BC33-4CB8-4227-9954-4B58DCAB4C31}" type="par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5E2F31-1B6D-4B70-AD3B-5AD44247B726}" type="sibTrans" cxnId="{FFA1E231-B340-4AC4-B6A3-8A32DC14DB8E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27DD83E-5B4F-41CA-9CA5-D39CED1DBEA6}">
      <dgm:prSet phldrT="[Text]" custT="1"/>
      <dgm:spPr>
        <a:solidFill>
          <a:srgbClr val="959595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71CF468-F328-41D6-960A-5500D21B0CA0}" type="sib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8B80699-5963-432F-BDB5-3A1C98A5BA8A}" type="parTrans" cxnId="{5700CFF9-7909-4E75-AF16-DAB5421D408C}">
      <dgm:prSet/>
      <dgm:spPr/>
      <dgm:t>
        <a:bodyPr/>
        <a:lstStyle/>
        <a:p>
          <a:endParaRPr lang="en-GB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65A222E-9782-4FD6-A76F-7301B9632438}">
      <dgm:prSet custT="1"/>
      <dgm:spPr>
        <a:solidFill>
          <a:srgbClr val="003B73"/>
        </a:solidFill>
      </dgm:spPr>
      <dgm:t>
        <a:bodyPr/>
        <a:lstStyle/>
        <a:p>
          <a:r>
            <a:rPr lang="en-US" sz="2000" b="1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7F5B75E-DBD6-46EA-8E85-0CD645F2F081}" type="parTrans" cxnId="{564953F6-A0F6-4164-868F-F5A5977D4A4C}">
      <dgm:prSet/>
      <dgm:spPr/>
      <dgm:t>
        <a:bodyPr/>
        <a:lstStyle/>
        <a:p>
          <a:endParaRPr lang="en-GB" sz="2000"/>
        </a:p>
      </dgm:t>
    </dgm:pt>
    <dgm:pt modelId="{F70CF05D-4E83-46D1-844D-5E6AE860ABE3}" type="sibTrans" cxnId="{564953F6-A0F6-4164-868F-F5A5977D4A4C}">
      <dgm:prSet/>
      <dgm:spPr/>
      <dgm:t>
        <a:bodyPr/>
        <a:lstStyle/>
        <a:p>
          <a:endParaRPr lang="en-GB" sz="2000"/>
        </a:p>
      </dgm:t>
    </dgm:pt>
    <dgm:pt modelId="{01BBC515-A026-4ADE-BC77-A940AA102D8E}" type="pres">
      <dgm:prSet presAssocID="{7FE049ED-B27D-4272-8E6C-D1E5E27B6DC5}" presName="Name0" presStyleCnt="0">
        <dgm:presLayoutVars>
          <dgm:dir/>
          <dgm:resizeHandles val="exact"/>
        </dgm:presLayoutVars>
      </dgm:prSet>
      <dgm:spPr/>
    </dgm:pt>
    <dgm:pt modelId="{207FD5D0-A9DC-4763-B130-DC2D7BF10CC1}" type="pres">
      <dgm:prSet presAssocID="{627DD83E-5B4F-41CA-9CA5-D39CED1DBEA6}" presName="parTxOnly" presStyleLbl="node1" presStyleIdx="0" presStyleCnt="6">
        <dgm:presLayoutVars>
          <dgm:bulletEnabled val="1"/>
        </dgm:presLayoutVars>
      </dgm:prSet>
      <dgm:spPr/>
    </dgm:pt>
    <dgm:pt modelId="{061F749D-22ED-4939-908D-EDC1A82F336A}" type="pres">
      <dgm:prSet presAssocID="{B71CF468-F328-41D6-960A-5500D21B0CA0}" presName="parSpace" presStyleCnt="0"/>
      <dgm:spPr/>
    </dgm:pt>
    <dgm:pt modelId="{34F6BFCD-660A-4631-8D3F-E5373C565948}" type="pres">
      <dgm:prSet presAssocID="{702BFBC7-CDE5-4A61-B23C-2E01BEF658D9}" presName="parTxOnly" presStyleLbl="node1" presStyleIdx="1" presStyleCnt="6">
        <dgm:presLayoutVars>
          <dgm:bulletEnabled val="1"/>
        </dgm:presLayoutVars>
      </dgm:prSet>
      <dgm:spPr/>
    </dgm:pt>
    <dgm:pt modelId="{40D8ED9C-7F28-406D-AAFB-290FB78E9C88}" type="pres">
      <dgm:prSet presAssocID="{1C8120FC-B063-4061-9CA3-EDECADB038EB}" presName="parSpace" presStyleCnt="0"/>
      <dgm:spPr/>
    </dgm:pt>
    <dgm:pt modelId="{55E3FADE-2A76-4C08-B218-35EAA51FCEA1}" type="pres">
      <dgm:prSet presAssocID="{CFA8403A-AB59-4AC9-BA17-4067D9B509A1}" presName="parTxOnly" presStyleLbl="node1" presStyleIdx="2" presStyleCnt="6">
        <dgm:presLayoutVars>
          <dgm:bulletEnabled val="1"/>
        </dgm:presLayoutVars>
      </dgm:prSet>
      <dgm:spPr/>
    </dgm:pt>
    <dgm:pt modelId="{D16D2B22-CEB2-4855-B0A3-D745A2524980}" type="pres">
      <dgm:prSet presAssocID="{2F9DBCC3-E82E-4A79-B0AB-79527405BEE3}" presName="parSpace" presStyleCnt="0"/>
      <dgm:spPr/>
    </dgm:pt>
    <dgm:pt modelId="{400F4D55-2BA5-4F55-94B4-63CE615153D5}" type="pres">
      <dgm:prSet presAssocID="{4CD1500F-9B8B-4EBB-83C4-638A0302793D}" presName="parTxOnly" presStyleLbl="node1" presStyleIdx="3" presStyleCnt="6">
        <dgm:presLayoutVars>
          <dgm:bulletEnabled val="1"/>
        </dgm:presLayoutVars>
      </dgm:prSet>
      <dgm:spPr/>
    </dgm:pt>
    <dgm:pt modelId="{6BD54D5B-E8B9-4BFC-8FFA-E7EFA47C3C86}" type="pres">
      <dgm:prSet presAssocID="{9A3EF1DD-43F9-4A74-A49F-019528539557}" presName="parSpace" presStyleCnt="0"/>
      <dgm:spPr/>
    </dgm:pt>
    <dgm:pt modelId="{26354AAD-831E-4F0A-B12B-2F384C330503}" type="pres">
      <dgm:prSet presAssocID="{6067A2C8-11BC-4131-B10B-97FD3A0B2386}" presName="parTxOnly" presStyleLbl="node1" presStyleIdx="4" presStyleCnt="6">
        <dgm:presLayoutVars>
          <dgm:bulletEnabled val="1"/>
        </dgm:presLayoutVars>
      </dgm:prSet>
      <dgm:spPr/>
    </dgm:pt>
    <dgm:pt modelId="{90FBE5EF-5399-4638-9A64-3C7D845E23AE}" type="pres">
      <dgm:prSet presAssocID="{075E2F31-1B6D-4B70-AD3B-5AD44247B726}" presName="parSpace" presStyleCnt="0"/>
      <dgm:spPr/>
    </dgm:pt>
    <dgm:pt modelId="{38502303-E4F7-4011-A0EA-51BFC147A78E}" type="pres">
      <dgm:prSet presAssocID="{565A222E-9782-4FD6-A76F-7301B963243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FFA1E231-B340-4AC4-B6A3-8A32DC14DB8E}" srcId="{7FE049ED-B27D-4272-8E6C-D1E5E27B6DC5}" destId="{6067A2C8-11BC-4131-B10B-97FD3A0B2386}" srcOrd="4" destOrd="0" parTransId="{CB87BC33-4CB8-4227-9954-4B58DCAB4C31}" sibTransId="{075E2F31-1B6D-4B70-AD3B-5AD44247B726}"/>
    <dgm:cxn modelId="{A9E5584A-32ED-448D-8823-5BF30319671E}" srcId="{7FE049ED-B27D-4272-8E6C-D1E5E27B6DC5}" destId="{702BFBC7-CDE5-4A61-B23C-2E01BEF658D9}" srcOrd="1" destOrd="0" parTransId="{E1243113-44BA-4E92-8B06-1D91C6CBA833}" sibTransId="{1C8120FC-B063-4061-9CA3-EDECADB038EB}"/>
    <dgm:cxn modelId="{F11E2F6F-A903-40E5-AD73-65F324C0AE5F}" type="presOf" srcId="{CFA8403A-AB59-4AC9-BA17-4067D9B509A1}" destId="{55E3FADE-2A76-4C08-B218-35EAA51FCEA1}" srcOrd="0" destOrd="0" presId="urn:microsoft.com/office/officeart/2005/8/layout/hChevron3"/>
    <dgm:cxn modelId="{0FDF974F-9FE0-4524-BBDC-D67E2F61DB7D}" srcId="{7FE049ED-B27D-4272-8E6C-D1E5E27B6DC5}" destId="{CFA8403A-AB59-4AC9-BA17-4067D9B509A1}" srcOrd="2" destOrd="0" parTransId="{45BD35C7-9398-4569-A201-B1454D7F67A6}" sibTransId="{2F9DBCC3-E82E-4A79-B0AB-79527405BEE3}"/>
    <dgm:cxn modelId="{2C24D981-09A3-4194-B1C7-D6B7B8F2659E}" type="presOf" srcId="{702BFBC7-CDE5-4A61-B23C-2E01BEF658D9}" destId="{34F6BFCD-660A-4631-8D3F-E5373C565948}" srcOrd="0" destOrd="0" presId="urn:microsoft.com/office/officeart/2005/8/layout/hChevron3"/>
    <dgm:cxn modelId="{2BB2FC93-09AC-44F6-BDFE-0027DB484BB2}" type="presOf" srcId="{627DD83E-5B4F-41CA-9CA5-D39CED1DBEA6}" destId="{207FD5D0-A9DC-4763-B130-DC2D7BF10CC1}" srcOrd="0" destOrd="0" presId="urn:microsoft.com/office/officeart/2005/8/layout/hChevron3"/>
    <dgm:cxn modelId="{DFA7A7B5-AD9D-40A2-A0ED-B331F894E017}" type="presOf" srcId="{4CD1500F-9B8B-4EBB-83C4-638A0302793D}" destId="{400F4D55-2BA5-4F55-94B4-63CE615153D5}" srcOrd="0" destOrd="0" presId="urn:microsoft.com/office/officeart/2005/8/layout/hChevron3"/>
    <dgm:cxn modelId="{0E2A43BA-7774-41A0-B9E0-61CEAD3AE30C}" type="presOf" srcId="{6067A2C8-11BC-4131-B10B-97FD3A0B2386}" destId="{26354AAD-831E-4F0A-B12B-2F384C330503}" srcOrd="0" destOrd="0" presId="urn:microsoft.com/office/officeart/2005/8/layout/hChevron3"/>
    <dgm:cxn modelId="{A4C736C4-1DEA-46E8-A023-9120247645B1}" type="presOf" srcId="{7FE049ED-B27D-4272-8E6C-D1E5E27B6DC5}" destId="{01BBC515-A026-4ADE-BC77-A940AA102D8E}" srcOrd="0" destOrd="0" presId="urn:microsoft.com/office/officeart/2005/8/layout/hChevron3"/>
    <dgm:cxn modelId="{B8E2A2E2-5414-4453-BEA4-3E6779CECB4E}" type="presOf" srcId="{565A222E-9782-4FD6-A76F-7301B9632438}" destId="{38502303-E4F7-4011-A0EA-51BFC147A78E}" srcOrd="0" destOrd="0" presId="urn:microsoft.com/office/officeart/2005/8/layout/hChevron3"/>
    <dgm:cxn modelId="{02E3C7EE-088A-42D3-89C1-4F1F61FF7971}" srcId="{7FE049ED-B27D-4272-8E6C-D1E5E27B6DC5}" destId="{4CD1500F-9B8B-4EBB-83C4-638A0302793D}" srcOrd="3" destOrd="0" parTransId="{2BBD31C1-9B0E-49B3-BAB4-2A83FA3B6536}" sibTransId="{9A3EF1DD-43F9-4A74-A49F-019528539557}"/>
    <dgm:cxn modelId="{564953F6-A0F6-4164-868F-F5A5977D4A4C}" srcId="{7FE049ED-B27D-4272-8E6C-D1E5E27B6DC5}" destId="{565A222E-9782-4FD6-A76F-7301B9632438}" srcOrd="5" destOrd="0" parTransId="{D7F5B75E-DBD6-46EA-8E85-0CD645F2F081}" sibTransId="{F70CF05D-4E83-46D1-844D-5E6AE860ABE3}"/>
    <dgm:cxn modelId="{5700CFF9-7909-4E75-AF16-DAB5421D408C}" srcId="{7FE049ED-B27D-4272-8E6C-D1E5E27B6DC5}" destId="{627DD83E-5B4F-41CA-9CA5-D39CED1DBEA6}" srcOrd="0" destOrd="0" parTransId="{28B80699-5963-432F-BDB5-3A1C98A5BA8A}" sibTransId="{B71CF468-F328-41D6-960A-5500D21B0CA0}"/>
    <dgm:cxn modelId="{3E91EBC7-5C75-47E5-8384-049DD5FD01B1}" type="presParOf" srcId="{01BBC515-A026-4ADE-BC77-A940AA102D8E}" destId="{207FD5D0-A9DC-4763-B130-DC2D7BF10CC1}" srcOrd="0" destOrd="0" presId="urn:microsoft.com/office/officeart/2005/8/layout/hChevron3"/>
    <dgm:cxn modelId="{7576975E-99A5-4638-8CAE-7B4CD1D76281}" type="presParOf" srcId="{01BBC515-A026-4ADE-BC77-A940AA102D8E}" destId="{061F749D-22ED-4939-908D-EDC1A82F336A}" srcOrd="1" destOrd="0" presId="urn:microsoft.com/office/officeart/2005/8/layout/hChevron3"/>
    <dgm:cxn modelId="{8C887453-88F5-4714-8DC4-BF250A93D24F}" type="presParOf" srcId="{01BBC515-A026-4ADE-BC77-A940AA102D8E}" destId="{34F6BFCD-660A-4631-8D3F-E5373C565948}" srcOrd="2" destOrd="0" presId="urn:microsoft.com/office/officeart/2005/8/layout/hChevron3"/>
    <dgm:cxn modelId="{BEF5A55A-6404-4B4B-AC7F-6E85CA3804E1}" type="presParOf" srcId="{01BBC515-A026-4ADE-BC77-A940AA102D8E}" destId="{40D8ED9C-7F28-406D-AAFB-290FB78E9C88}" srcOrd="3" destOrd="0" presId="urn:microsoft.com/office/officeart/2005/8/layout/hChevron3"/>
    <dgm:cxn modelId="{7DA43902-BCE3-48E4-820B-F046C0F4BBDE}" type="presParOf" srcId="{01BBC515-A026-4ADE-BC77-A940AA102D8E}" destId="{55E3FADE-2A76-4C08-B218-35EAA51FCEA1}" srcOrd="4" destOrd="0" presId="urn:microsoft.com/office/officeart/2005/8/layout/hChevron3"/>
    <dgm:cxn modelId="{B3B13A5C-7710-462A-96B4-4278517EB200}" type="presParOf" srcId="{01BBC515-A026-4ADE-BC77-A940AA102D8E}" destId="{D16D2B22-CEB2-4855-B0A3-D745A2524980}" srcOrd="5" destOrd="0" presId="urn:microsoft.com/office/officeart/2005/8/layout/hChevron3"/>
    <dgm:cxn modelId="{9D61FF2A-2960-4A68-9F42-ECF1B970A894}" type="presParOf" srcId="{01BBC515-A026-4ADE-BC77-A940AA102D8E}" destId="{400F4D55-2BA5-4F55-94B4-63CE615153D5}" srcOrd="6" destOrd="0" presId="urn:microsoft.com/office/officeart/2005/8/layout/hChevron3"/>
    <dgm:cxn modelId="{B6FEB12B-B3A0-403B-8096-4CBCDAFB772B}" type="presParOf" srcId="{01BBC515-A026-4ADE-BC77-A940AA102D8E}" destId="{6BD54D5B-E8B9-4BFC-8FFA-E7EFA47C3C86}" srcOrd="7" destOrd="0" presId="urn:microsoft.com/office/officeart/2005/8/layout/hChevron3"/>
    <dgm:cxn modelId="{848239E5-EEC9-4E34-BF5B-DCA2EC89F324}" type="presParOf" srcId="{01BBC515-A026-4ADE-BC77-A940AA102D8E}" destId="{26354AAD-831E-4F0A-B12B-2F384C330503}" srcOrd="8" destOrd="0" presId="urn:microsoft.com/office/officeart/2005/8/layout/hChevron3"/>
    <dgm:cxn modelId="{1CC1615E-80E2-4B8A-8F17-9A3C7BCD042D}" type="presParOf" srcId="{01BBC515-A026-4ADE-BC77-A940AA102D8E}" destId="{90FBE5EF-5399-4638-9A64-3C7D845E23AE}" srcOrd="9" destOrd="0" presId="urn:microsoft.com/office/officeart/2005/8/layout/hChevron3"/>
    <dgm:cxn modelId="{D83069C5-AD0C-453F-B47E-BADC9737E7A3}" type="presParOf" srcId="{01BBC515-A026-4ADE-BC77-A940AA102D8E}" destId="{38502303-E4F7-4011-A0EA-51BFC147A78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D0-A9DC-4763-B130-DC2D7BF10CC1}">
      <dsp:nvSpPr>
        <dsp:cNvPr id="0" name=""/>
        <dsp:cNvSpPr/>
      </dsp:nvSpPr>
      <dsp:spPr>
        <a:xfrm>
          <a:off x="1477" y="0"/>
          <a:ext cx="2419711" cy="914400"/>
        </a:xfrm>
        <a:prstGeom prst="homePlate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Introduction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77" y="0"/>
        <a:ext cx="2191111" cy="914400"/>
      </dsp:txXfrm>
    </dsp:sp>
    <dsp:sp modelId="{34F6BFCD-660A-4631-8D3F-E5373C565948}">
      <dsp:nvSpPr>
        <dsp:cNvPr id="0" name=""/>
        <dsp:cNvSpPr/>
      </dsp:nvSpPr>
      <dsp:spPr>
        <a:xfrm>
          <a:off x="1937246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Literature Review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394446" y="0"/>
        <a:ext cx="1505311" cy="914400"/>
      </dsp:txXfrm>
    </dsp:sp>
    <dsp:sp modelId="{55E3FADE-2A76-4C08-B218-35EAA51FCEA1}">
      <dsp:nvSpPr>
        <dsp:cNvPr id="0" name=""/>
        <dsp:cNvSpPr/>
      </dsp:nvSpPr>
      <dsp:spPr>
        <a:xfrm>
          <a:off x="387301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Design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330215" y="0"/>
        <a:ext cx="1505311" cy="914400"/>
      </dsp:txXfrm>
    </dsp:sp>
    <dsp:sp modelId="{400F4D55-2BA5-4F55-94B4-63CE615153D5}">
      <dsp:nvSpPr>
        <dsp:cNvPr id="0" name=""/>
        <dsp:cNvSpPr/>
      </dsp:nvSpPr>
      <dsp:spPr>
        <a:xfrm>
          <a:off x="5808785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Results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Evaluation</a:t>
          </a:r>
        </a:p>
      </dsp:txBody>
      <dsp:txXfrm>
        <a:off x="6265985" y="0"/>
        <a:ext cx="1505311" cy="914400"/>
      </dsp:txXfrm>
    </dsp:sp>
    <dsp:sp modelId="{26354AAD-831E-4F0A-B12B-2F384C330503}">
      <dsp:nvSpPr>
        <dsp:cNvPr id="0" name=""/>
        <dsp:cNvSpPr/>
      </dsp:nvSpPr>
      <dsp:spPr>
        <a:xfrm>
          <a:off x="7744554" y="0"/>
          <a:ext cx="2419711" cy="914400"/>
        </a:xfrm>
        <a:prstGeom prst="chevron">
          <a:avLst/>
        </a:prstGeom>
        <a:solidFill>
          <a:srgbClr val="9595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201754" y="0"/>
        <a:ext cx="1505311" cy="914400"/>
      </dsp:txXfrm>
    </dsp:sp>
    <dsp:sp modelId="{38502303-E4F7-4011-A0EA-51BFC147A78E}">
      <dsp:nvSpPr>
        <dsp:cNvPr id="0" name=""/>
        <dsp:cNvSpPr/>
      </dsp:nvSpPr>
      <dsp:spPr>
        <a:xfrm>
          <a:off x="9680324" y="0"/>
          <a:ext cx="2419711" cy="914400"/>
        </a:xfrm>
        <a:prstGeom prst="chevron">
          <a:avLst/>
        </a:prstGeom>
        <a:solidFill>
          <a:srgbClr val="003B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anose="020B0604020202020204" pitchFamily="34" charset="0"/>
              <a:cs typeface="Helvetica" panose="020B0604020202020204" pitchFamily="34" charset="0"/>
            </a:rPr>
            <a:t>Future Work</a:t>
          </a:r>
          <a:endParaRPr lang="en-GB" sz="20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137524" y="0"/>
        <a:ext cx="1505311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6135CD-6A13-4328-A576-9936D18F9D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B3000-78B1-4F1A-9572-27A4590D8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0D4F1-64CE-4E24-8030-87CAD3903CE0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0B420-E7D3-48EA-9029-77B95A5EB4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A04C-624A-4AB6-8DF7-0C48A18CB3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26C5A-ACED-48A7-A1A8-DD9CC74A3F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021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4E16-D2BA-4395-804D-ABBADE9539B5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8FF02-08D5-49BF-994D-29BBE0E2D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87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F02-08D5-49BF-994D-29BBE0E2DE2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89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F02-08D5-49BF-994D-29BBE0E2DE2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0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F02-08D5-49BF-994D-29BBE0E2DE2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5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F02-08D5-49BF-994D-29BBE0E2DE2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FF02-08D5-49BF-994D-29BBE0E2DE2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3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374C-C301-4849-B516-7D36E705B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9C6F2-A470-496C-8E65-432E7D291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FA3-8097-4454-ABF6-D1F9D31F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7674B-9DAF-40AF-BDCC-51C09E79C149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174D-8E64-46A1-AE20-45A7351F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9390-1F6B-493E-9C58-A33DAA0E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7093-18AF-47B8-A066-B464322A6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6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1" y="1487908"/>
            <a:ext cx="5268383" cy="34818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5260620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9D9D9D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314019" y="1487910"/>
            <a:ext cx="5268383" cy="19725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14019" y="3754952"/>
            <a:ext cx="5268383" cy="207621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44079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13744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125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04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30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957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0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8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45CB-3133-4265-967A-84FE6068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17D17-05B3-49D5-8430-1E1D4CE2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6E873-21DB-4A49-8088-FD72369F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D493-949E-45B6-8CEC-D1537E882ABF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06359-4233-4E09-BB89-8ECF65CD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CD9A-3CCB-4DCC-8D88-A969FF79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E286-55FA-4712-AF00-4B813ADDB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090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56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42833"/>
            <a:ext cx="8534400" cy="604513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96689"/>
            <a:ext cx="10972800" cy="1143000"/>
          </a:xfrm>
        </p:spPr>
        <p:txBody>
          <a:bodyPr/>
          <a:lstStyle>
            <a:lvl1pPr algn="l">
              <a:defRPr sz="5333" b="0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273581"/>
            <a:ext cx="8534400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9D9D9D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38897" y="6473109"/>
            <a:ext cx="11598876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045209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406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755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868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13E-71F8-4B59-945A-CBB3FE644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14444-910E-4435-A899-FFEE9921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A44B-B06E-4794-BE7E-BB7452D4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F594-9755-47A4-9D09-AC2138F119B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7D4F-04DB-4C79-92D5-014634F8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63C7-9143-419B-A153-E6065CFE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928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B8CC-760E-432F-AA48-3468EF7F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8FCAA-E543-4279-BE18-7BC3E67F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EC4C-3425-45EA-8E12-0A10E39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47FB7-5528-45A8-A053-16F92E6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826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A159C-C22E-4FE2-906F-A597D6CEE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39B64-8E1E-43E0-8136-8FD8C86E1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2A2F7-FFB6-4D9F-92E9-5AD7EEEF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C45F-23E4-4096-B52B-022AA52BBF69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2965-AAD4-4715-8210-67DD2CBB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CC09-0C8D-4989-AD95-B0C1D948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86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42833"/>
            <a:ext cx="8534400" cy="604513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96689"/>
            <a:ext cx="10972800" cy="1143000"/>
          </a:xfrm>
        </p:spPr>
        <p:txBody>
          <a:bodyPr/>
          <a:lstStyle>
            <a:lvl1pPr algn="l">
              <a:defRPr sz="5333" b="0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273581"/>
            <a:ext cx="8534400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9D9D9D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38897" y="6473109"/>
            <a:ext cx="11598876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362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10108"/>
            <a:ext cx="4948811" cy="957848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09600" y="1545983"/>
            <a:ext cx="4948811" cy="2153335"/>
          </a:xfrm>
        </p:spPr>
        <p:txBody>
          <a:bodyPr/>
          <a:lstStyle>
            <a:lvl1pPr>
              <a:defRPr sz="5333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491351"/>
            <a:ext cx="4801568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9D9D9D"/>
                </a:solidFill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1535" y="1546225"/>
            <a:ext cx="5240867" cy="4284936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29753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46582"/>
            <a:ext cx="10972800" cy="34845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600"/>
            </a:lvl3pPr>
            <a:lvl4pPr>
              <a:buClr>
                <a:srgbClr val="0085CA"/>
              </a:buClr>
              <a:defRPr sz="1600"/>
            </a:lvl4pPr>
            <a:lvl5pPr>
              <a:buClr>
                <a:srgbClr val="0085CA"/>
              </a:buClr>
              <a:defRPr sz="1600">
                <a:latin typeface="+mn-lt"/>
              </a:defRPr>
            </a:lvl5pPr>
            <a:lvl6pPr marL="3047924" indent="0">
              <a:buNone/>
              <a:defRPr sz="1867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5464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6314564" y="2346582"/>
            <a:ext cx="5267837" cy="34845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1481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14564" y="2346582"/>
            <a:ext cx="5267837" cy="2598663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3733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19" y="5187001"/>
            <a:ext cx="5268383" cy="64416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600" baseline="0">
                <a:solidFill>
                  <a:srgbClr val="0085CA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40203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14019" y="2346583"/>
            <a:ext cx="5268383" cy="2635477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19" y="5256947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9D9D9D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23308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1" y="1487908"/>
            <a:ext cx="10972801" cy="351869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5260620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9D9D9D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0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theme" Target="../theme/them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theme" Target="../theme/them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theme" Target="../theme/theme5.xml"/><Relationship Id="rId9" Type="http://schemas.microsoft.com/office/2007/relationships/diagramDrawing" Target="../diagrams/drawing3.xml"/></Relationships>
</file>

<file path=ppt/slideMasters/_rels/slideMaster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theme" Target="../theme/theme6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theme" Target="../theme/theme7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theme" Target="../theme/theme8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ollege_Powerpoint_Background_16-9.png">
            <a:extLst>
              <a:ext uri="{FF2B5EF4-FFF2-40B4-BE49-F238E27FC236}">
                <a16:creationId xmlns:a16="http://schemas.microsoft.com/office/drawing/2014/main" id="{62D0254A-B671-409F-9236-2BE88E31C1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881E8-5467-42B4-BD6A-7D849B5BD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66C4F-2D94-487B-B91D-3DE913FB3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7674B-9DAF-40AF-BDCC-51C09E79C149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3D10-F75B-4795-9658-E4F6B2D43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6F61-E799-4F7A-81E2-41EBC4F3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7093-18AF-47B8-A066-B464322A6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2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6582"/>
            <a:ext cx="10972800" cy="34845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32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79878558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41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69981190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97174347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60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5452617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46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94742970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35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14262-B12E-4FB2-AC4F-59E5F60B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C93D-EB77-408B-9148-73B8C723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D0FB-4434-4CEA-AABA-967BB8568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D50E-13EB-4FA8-8B05-A2B50DA469C0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0861-CB54-4768-90EA-46A49A19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B559DA-1918-4191-9C0E-C0CB23BBF8B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16516583"/>
              </p:ext>
            </p:extLst>
          </p:nvPr>
        </p:nvGraphicFramePr>
        <p:xfrm>
          <a:off x="90487" y="113506"/>
          <a:ext cx="12101513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1EA8DD-745B-4FFE-9FF8-3C6387183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93" t="34133" r="12416" b="31963"/>
          <a:stretch/>
        </p:blipFill>
        <p:spPr>
          <a:xfrm>
            <a:off x="404813" y="6167442"/>
            <a:ext cx="1885949" cy="5540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1AB7C-32FC-415F-8A4E-3CCA613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9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DF5B2-A8F0-400C-9C3B-F21F867A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A31D-E7FA-4268-91CD-7F08EC399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E5CE-8A35-49E7-A844-825552C69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FE7A-CC5C-41A6-8BFD-628D078DCFA1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92C40-5F95-44C5-8659-892D34C19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6EED5-BC8D-47FF-B3DE-A0D820CA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5E55-FAFC-4C25-B936-3DBC097E158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09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31.png"/><Relationship Id="rId3" Type="http://schemas.openxmlformats.org/officeDocument/2006/relationships/image" Target="../media/image2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30.svg"/><Relationship Id="rId2" Type="http://schemas.openxmlformats.org/officeDocument/2006/relationships/image" Target="../media/image2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8.svg"/><Relationship Id="rId15" Type="http://schemas.openxmlformats.org/officeDocument/2006/relationships/image" Target="../media/image24.svg"/><Relationship Id="rId10" Type="http://schemas.openxmlformats.org/officeDocument/2006/relationships/image" Target="../media/image27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cvedetails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svg"/><Relationship Id="rId7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30.svg"/><Relationship Id="rId10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144269/htg-explains-what-firewalls-actually-d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22.sv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C083C7E-498D-4FF8-BAB0-62543682F049}"/>
              </a:ext>
            </a:extLst>
          </p:cNvPr>
          <p:cNvSpPr txBox="1">
            <a:spLocks/>
          </p:cNvSpPr>
          <p:nvPr/>
        </p:nvSpPr>
        <p:spPr>
          <a:xfrm>
            <a:off x="838200" y="5546360"/>
            <a:ext cx="10515600" cy="81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Supervisor: Prof. Emil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Lupu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4AF6A8A-5718-4A38-B111-55B15C8D5CD1}"/>
              </a:ext>
            </a:extLst>
          </p:cNvPr>
          <p:cNvSpPr txBox="1">
            <a:spLocks/>
          </p:cNvSpPr>
          <p:nvPr/>
        </p:nvSpPr>
        <p:spPr>
          <a:xfrm>
            <a:off x="838200" y="1792045"/>
            <a:ext cx="10515600" cy="1344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sz="35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EE003BE-E954-4ED7-9C07-50E6DD910186}"/>
              </a:ext>
            </a:extLst>
          </p:cNvPr>
          <p:cNvSpPr txBox="1">
            <a:spLocks/>
          </p:cNvSpPr>
          <p:nvPr/>
        </p:nvSpPr>
        <p:spPr>
          <a:xfrm>
            <a:off x="838200" y="5141121"/>
            <a:ext cx="10515600" cy="810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sz="1600" dirty="0"/>
              <a:t>Lewis Sirimongkolkasem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978ECC3-D40A-44C2-950E-AE2273F6D83F}"/>
              </a:ext>
            </a:extLst>
          </p:cNvPr>
          <p:cNvSpPr txBox="1">
            <a:spLocks/>
          </p:cNvSpPr>
          <p:nvPr/>
        </p:nvSpPr>
        <p:spPr>
          <a:xfrm>
            <a:off x="9653256" y="984350"/>
            <a:ext cx="1929145" cy="25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609585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333" kern="1200">
                <a:solidFill>
                  <a:srgbClr val="003E7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1/10/2020</a:t>
            </a:r>
            <a:endParaRPr kumimoji="0" lang="en-GB" sz="1333" b="0" i="0" u="none" strike="noStrike" kern="1200" cap="none" spc="0" normalizeH="0" baseline="0" noProof="0" dirty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D80182-48AD-40B6-A402-B34786F4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93953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7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37B6D0-30C2-4D5C-9475-169FE615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942833"/>
            <a:ext cx="11344275" cy="604513"/>
          </a:xfrm>
        </p:spPr>
        <p:txBody>
          <a:bodyPr/>
          <a:lstStyle/>
          <a:p>
            <a:r>
              <a:rPr lang="en-US" dirty="0"/>
              <a:t>Network Model, Evaluation Metrics, </a:t>
            </a:r>
            <a:r>
              <a:rPr lang="en-US" dirty="0" err="1"/>
              <a:t>Optimisation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C6D-B2E7-436F-82D7-A68E5B49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E48882-19A0-441D-A264-68DBFEBD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4391" y="6473109"/>
            <a:ext cx="3803382" cy="312291"/>
          </a:xfrm>
        </p:spPr>
        <p:txBody>
          <a:bodyPr>
            <a:normAutofit fontScale="92500"/>
          </a:bodyPr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229558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27462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Network Model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EEF38C-3469-4A36-B387-BC266EEC88F5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242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Network Environment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Enclaves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Attack propagation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972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857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Network Environment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E50699-0286-43BF-8461-E81CB2CFDD66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27699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Enclave: consists of a set of devices interconnected to each other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Functional information flow (FIF)</a:t>
            </a:r>
          </a:p>
          <a:p>
            <a:pPr lvl="2"/>
            <a:r>
              <a:rPr lang="en-US" sz="2400" dirty="0"/>
              <a:t>How attack propagate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Service</a:t>
            </a:r>
          </a:p>
        </p:txBody>
      </p:sp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F154450A-4A61-489E-8617-C7C87235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492" y="4327230"/>
            <a:ext cx="914400" cy="914400"/>
          </a:xfrm>
          <a:prstGeom prst="rect">
            <a:avLst/>
          </a:prstGeom>
        </p:spPr>
      </p:pic>
      <p:pic>
        <p:nvPicPr>
          <p:cNvPr id="37" name="Graphic 36" descr="Computer">
            <a:extLst>
              <a:ext uri="{FF2B5EF4-FFF2-40B4-BE49-F238E27FC236}">
                <a16:creationId xmlns:a16="http://schemas.microsoft.com/office/drawing/2014/main" id="{17336286-35A3-4CDA-8C96-1AD6B614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79" y="3242271"/>
            <a:ext cx="914400" cy="914400"/>
          </a:xfrm>
          <a:prstGeom prst="rect">
            <a:avLst/>
          </a:prstGeom>
        </p:spPr>
      </p:pic>
      <p:pic>
        <p:nvPicPr>
          <p:cNvPr id="39" name="Graphic 38" descr="Computer">
            <a:extLst>
              <a:ext uri="{FF2B5EF4-FFF2-40B4-BE49-F238E27FC236}">
                <a16:creationId xmlns:a16="http://schemas.microsoft.com/office/drawing/2014/main" id="{10F309F7-FB68-40F5-9339-F3C01295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79" y="5389186"/>
            <a:ext cx="914400" cy="9144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98C887D-6F60-4EEA-842A-03F275CE2424}"/>
              </a:ext>
            </a:extLst>
          </p:cNvPr>
          <p:cNvSpPr/>
          <p:nvPr/>
        </p:nvSpPr>
        <p:spPr>
          <a:xfrm>
            <a:off x="7697408" y="3117409"/>
            <a:ext cx="3408742" cy="318617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9C845C5B-F0E5-4860-8923-715EFE8BE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1667" y="4253916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0C9E8-4F67-40CC-9A60-733645B60B99}"/>
              </a:ext>
            </a:extLst>
          </p:cNvPr>
          <p:cNvCxnSpPr>
            <a:cxnSpLocks/>
          </p:cNvCxnSpPr>
          <p:nvPr/>
        </p:nvCxnSpPr>
        <p:spPr>
          <a:xfrm flipH="1" flipV="1">
            <a:off x="9344025" y="3898900"/>
            <a:ext cx="1" cy="1720851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FDD006B-01FE-4530-9670-A339ABBCD5EC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9344025" y="4711116"/>
            <a:ext cx="677642" cy="908635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56F4D9-3F37-4E1C-BF4B-976600965AB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9344025" y="3898900"/>
            <a:ext cx="677642" cy="812216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25501A4-1BBB-4F22-8129-251439F0B27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773892" y="3898900"/>
            <a:ext cx="570133" cy="88553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86D2361-DDB2-4A6E-8AD2-D036CFBC68D9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8773892" y="4784430"/>
            <a:ext cx="570132" cy="755528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689586-DABB-445D-A434-82FEA2B718BC}"/>
              </a:ext>
            </a:extLst>
          </p:cNvPr>
          <p:cNvCxnSpPr>
            <a:cxnSpLocks/>
            <a:stCxn id="43" idx="1"/>
            <a:endCxn id="3" idx="3"/>
          </p:cNvCxnSpPr>
          <p:nvPr/>
        </p:nvCxnSpPr>
        <p:spPr>
          <a:xfrm flipH="1">
            <a:off x="8773892" y="4711116"/>
            <a:ext cx="1247775" cy="73314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1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857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Network Environment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CC1936-C9C0-454F-A6B3-BF7FC78BABF9}"/>
              </a:ext>
            </a:extLst>
          </p:cNvPr>
          <p:cNvGrpSpPr/>
          <p:nvPr/>
        </p:nvGrpSpPr>
        <p:grpSpPr>
          <a:xfrm>
            <a:off x="2202893" y="2008816"/>
            <a:ext cx="7779307" cy="3772709"/>
            <a:chOff x="1560633" y="1108483"/>
            <a:chExt cx="7779307" cy="37727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83BD9-41CB-43C5-93B0-2141022F1CFC}"/>
                </a:ext>
              </a:extLst>
            </p:cNvPr>
            <p:cNvGrpSpPr/>
            <p:nvPr/>
          </p:nvGrpSpPr>
          <p:grpSpPr>
            <a:xfrm>
              <a:off x="1560633" y="1108483"/>
              <a:ext cx="7779307" cy="3772709"/>
              <a:chOff x="1560633" y="1108483"/>
              <a:chExt cx="7779307" cy="3772709"/>
            </a:xfrm>
          </p:grpSpPr>
          <p:pic>
            <p:nvPicPr>
              <p:cNvPr id="9" name="Graphic 8" descr="Cloud">
                <a:extLst>
                  <a:ext uri="{FF2B5EF4-FFF2-40B4-BE49-F238E27FC236}">
                    <a16:creationId xmlns:a16="http://schemas.microsoft.com/office/drawing/2014/main" id="{823411F1-9073-4B31-8B71-A592A6DE6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75967" y="278834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4CC6038-0032-4CD8-B523-3AA687D9D947}"/>
                  </a:ext>
                </a:extLst>
              </p:cNvPr>
              <p:cNvCxnSpPr>
                <a:cxnSpLocks/>
                <a:stCxn id="9" idx="3"/>
                <a:endCxn id="24" idx="2"/>
              </p:cNvCxnSpPr>
              <p:nvPr/>
            </p:nvCxnSpPr>
            <p:spPr>
              <a:xfrm>
                <a:off x="2490367" y="3245540"/>
                <a:ext cx="908376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B0EE068-3005-49BC-9676-47FCA0D16C43}"/>
                  </a:ext>
                </a:extLst>
              </p:cNvPr>
              <p:cNvCxnSpPr>
                <a:cxnSpLocks/>
                <a:stCxn id="24" idx="6"/>
                <a:endCxn id="30" idx="2"/>
              </p:cNvCxnSpPr>
              <p:nvPr/>
            </p:nvCxnSpPr>
            <p:spPr>
              <a:xfrm>
                <a:off x="6202870" y="3245540"/>
                <a:ext cx="566071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8B813B7-03FE-4DDD-B617-15F9CD5C7F13}"/>
                  </a:ext>
                </a:extLst>
              </p:cNvPr>
              <p:cNvGrpSpPr/>
              <p:nvPr/>
            </p:nvGrpSpPr>
            <p:grpSpPr>
              <a:xfrm>
                <a:off x="3645165" y="1108483"/>
                <a:ext cx="1009636" cy="838016"/>
                <a:chOff x="2708239" y="-769843"/>
                <a:chExt cx="1009636" cy="838016"/>
              </a:xfrm>
            </p:grpSpPr>
            <p:pic>
              <p:nvPicPr>
                <p:cNvPr id="32" name="Graphic 31" descr="Envelope">
                  <a:extLst>
                    <a:ext uri="{FF2B5EF4-FFF2-40B4-BE49-F238E27FC236}">
                      <a16:creationId xmlns:a16="http://schemas.microsoft.com/office/drawing/2014/main" id="{A6A92EC3-DAF9-49A6-AFC1-F91DE232C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8239" y="-546362"/>
                  <a:ext cx="614535" cy="614535"/>
                </a:xfrm>
                <a:prstGeom prst="rect">
                  <a:avLst/>
                </a:prstGeom>
              </p:spPr>
            </p:pic>
            <p:pic>
              <p:nvPicPr>
                <p:cNvPr id="33" name="Graphic 32" descr="Devil face outline">
                  <a:extLst>
                    <a:ext uri="{FF2B5EF4-FFF2-40B4-BE49-F238E27FC236}">
                      <a16:creationId xmlns:a16="http://schemas.microsoft.com/office/drawing/2014/main" id="{7D00419F-F521-4733-92B7-8D7145D3D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7586" y="-769843"/>
                  <a:ext cx="570289" cy="570289"/>
                </a:xfrm>
                <a:prstGeom prst="rect">
                  <a:avLst/>
                </a:prstGeom>
              </p:spPr>
            </p:pic>
          </p:grp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926116A5-E58F-48E8-B6C7-266CCCDF48DB}"/>
                  </a:ext>
                </a:extLst>
              </p:cNvPr>
              <p:cNvCxnSpPr>
                <a:cxnSpLocks/>
                <a:stCxn id="9" idx="0"/>
                <a:endCxn id="27" idx="0"/>
              </p:cNvCxnSpPr>
              <p:nvPr/>
            </p:nvCxnSpPr>
            <p:spPr>
              <a:xfrm rot="16200000" flipH="1">
                <a:off x="4647305" y="174202"/>
                <a:ext cx="2956" cy="5231233"/>
              </a:xfrm>
              <a:prstGeom prst="bentConnector3">
                <a:avLst>
                  <a:gd name="adj1" fmla="val -30933694"/>
                </a:avLst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5FEFF-93CF-4FB2-8ABE-0AEDCD56A299}"/>
                  </a:ext>
                </a:extLst>
              </p:cNvPr>
              <p:cNvSpPr txBox="1"/>
              <p:nvPr/>
            </p:nvSpPr>
            <p:spPr>
              <a:xfrm>
                <a:off x="7389674" y="4511860"/>
                <a:ext cx="13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LAN enclave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164470-6752-49EC-A19D-3E1451CAC42C}"/>
                  </a:ext>
                </a:extLst>
              </p:cNvPr>
              <p:cNvSpPr txBox="1"/>
              <p:nvPr/>
            </p:nvSpPr>
            <p:spPr>
              <a:xfrm>
                <a:off x="1560633" y="3675863"/>
                <a:ext cx="945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Internet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F1CD86-7BC5-4458-ABBF-38DF8EC89CC5}"/>
                  </a:ext>
                </a:extLst>
              </p:cNvPr>
              <p:cNvSpPr txBox="1"/>
              <p:nvPr/>
            </p:nvSpPr>
            <p:spPr>
              <a:xfrm>
                <a:off x="3992484" y="4501859"/>
                <a:ext cx="1547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Server Enclave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9A6C545-974E-4856-80E5-89D812A91E36}"/>
                  </a:ext>
                </a:extLst>
              </p:cNvPr>
              <p:cNvGrpSpPr/>
              <p:nvPr/>
            </p:nvGrpSpPr>
            <p:grpSpPr>
              <a:xfrm>
                <a:off x="6768941" y="2043974"/>
                <a:ext cx="2570999" cy="2403132"/>
                <a:chOff x="6057741" y="2018262"/>
                <a:chExt cx="2570999" cy="2403132"/>
              </a:xfrm>
            </p:grpSpPr>
            <p:pic>
              <p:nvPicPr>
                <p:cNvPr id="27" name="Graphic 26" descr="Computer">
                  <a:extLst>
                    <a:ext uri="{FF2B5EF4-FFF2-40B4-BE49-F238E27FC236}">
                      <a16:creationId xmlns:a16="http://schemas.microsoft.com/office/drawing/2014/main" id="{5360E4DA-3381-4224-BD4F-DCDD6751E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276558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omputer">
                  <a:extLst>
                    <a:ext uri="{FF2B5EF4-FFF2-40B4-BE49-F238E27FC236}">
                      <a16:creationId xmlns:a16="http://schemas.microsoft.com/office/drawing/2014/main" id="{95DA8CB4-AA68-431D-AA61-8455ACCD5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7730" y="211795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Computer">
                  <a:extLst>
                    <a:ext uri="{FF2B5EF4-FFF2-40B4-BE49-F238E27FC236}">
                      <a16:creationId xmlns:a16="http://schemas.microsoft.com/office/drawing/2014/main" id="{61DBBC68-C867-46D6-A8A1-98B05D892A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0400" y="350699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2CEF287-D5C4-47EB-B76D-2099C0C38D8C}"/>
                    </a:ext>
                  </a:extLst>
                </p:cNvPr>
                <p:cNvSpPr/>
                <p:nvPr/>
              </p:nvSpPr>
              <p:spPr>
                <a:xfrm>
                  <a:off x="6057741" y="2018262"/>
                  <a:ext cx="2570999" cy="240313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1" name="Graphic 30" descr="Computer">
                  <a:extLst>
                    <a:ext uri="{FF2B5EF4-FFF2-40B4-BE49-F238E27FC236}">
                      <a16:creationId xmlns:a16="http://schemas.microsoft.com/office/drawing/2014/main" id="{676E3B83-7C65-4C1D-A628-0FE51A7C0F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3800" y="281934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548E10D-3231-48A0-9563-195D16D753E7}"/>
                  </a:ext>
                </a:extLst>
              </p:cNvPr>
              <p:cNvGrpSpPr/>
              <p:nvPr/>
            </p:nvGrpSpPr>
            <p:grpSpPr>
              <a:xfrm>
                <a:off x="3398743" y="2063024"/>
                <a:ext cx="2806971" cy="2365032"/>
                <a:chOff x="3398743" y="2229849"/>
                <a:chExt cx="2806971" cy="236503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0C2BC4-63E0-48D6-87CF-DF699AE379C8}"/>
                    </a:ext>
                  </a:extLst>
                </p:cNvPr>
                <p:cNvGrpSpPr/>
                <p:nvPr/>
              </p:nvGrpSpPr>
              <p:grpSpPr>
                <a:xfrm>
                  <a:off x="3571818" y="2530209"/>
                  <a:ext cx="875229" cy="1634313"/>
                  <a:chOff x="2915321" y="2991919"/>
                  <a:chExt cx="875229" cy="1634313"/>
                </a:xfrm>
              </p:grpSpPr>
              <p:pic>
                <p:nvPicPr>
                  <p:cNvPr id="25" name="Graphic 24" descr="Computer">
                    <a:extLst>
                      <a:ext uri="{FF2B5EF4-FFF2-40B4-BE49-F238E27FC236}">
                        <a16:creationId xmlns:a16="http://schemas.microsoft.com/office/drawing/2014/main" id="{9A9B18EB-7712-4BB7-BDE2-6F3F63DEB0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 l="67125"/>
                  <a:stretch/>
                </p:blipFill>
                <p:spPr>
                  <a:xfrm>
                    <a:off x="2915321" y="2991919"/>
                    <a:ext cx="537275" cy="1634313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aphic 25" descr="Envelope">
                    <a:extLst>
                      <a:ext uri="{FF2B5EF4-FFF2-40B4-BE49-F238E27FC236}">
                        <a16:creationId xmlns:a16="http://schemas.microsoft.com/office/drawing/2014/main" id="{48D659DA-1C8D-462A-AF28-41AAE7CCE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76015" y="3935950"/>
                    <a:ext cx="614535" cy="61453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Graphic 19" descr="Computer">
                  <a:extLst>
                    <a:ext uri="{FF2B5EF4-FFF2-40B4-BE49-F238E27FC236}">
                      <a16:creationId xmlns:a16="http://schemas.microsoft.com/office/drawing/2014/main" id="{C391ADEF-91E0-4E81-BB81-0E8616731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67125"/>
                <a:stretch/>
              </p:blipFill>
              <p:spPr>
                <a:xfrm>
                  <a:off x="4409982" y="2530209"/>
                  <a:ext cx="537275" cy="1634313"/>
                </a:xfrm>
                <a:prstGeom prst="rect">
                  <a:avLst/>
                </a:prstGeom>
              </p:spPr>
            </p:pic>
            <p:pic>
              <p:nvPicPr>
                <p:cNvPr id="21" name="Graphic 20" descr="Earth globe: Americas">
                  <a:extLst>
                    <a:ext uri="{FF2B5EF4-FFF2-40B4-BE49-F238E27FC236}">
                      <a16:creationId xmlns:a16="http://schemas.microsoft.com/office/drawing/2014/main" id="{BD86878E-40B6-4A95-8BE1-B9C72C619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9330" y="3398785"/>
                  <a:ext cx="660563" cy="660563"/>
                </a:xfrm>
                <a:prstGeom prst="rect">
                  <a:avLst/>
                </a:prstGeom>
              </p:spPr>
            </p:pic>
            <p:pic>
              <p:nvPicPr>
                <p:cNvPr id="22" name="Graphic 21" descr="Computer">
                  <a:extLst>
                    <a:ext uri="{FF2B5EF4-FFF2-40B4-BE49-F238E27FC236}">
                      <a16:creationId xmlns:a16="http://schemas.microsoft.com/office/drawing/2014/main" id="{930F207B-8224-4C2B-A4CC-6DCC5DDC4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67125"/>
                <a:stretch/>
              </p:blipFill>
              <p:spPr>
                <a:xfrm>
                  <a:off x="5268139" y="2530209"/>
                  <a:ext cx="537275" cy="1634313"/>
                </a:xfrm>
                <a:prstGeom prst="rect">
                  <a:avLst/>
                </a:prstGeom>
              </p:spPr>
            </p:pic>
            <p:pic>
              <p:nvPicPr>
                <p:cNvPr id="23" name="Graphic 22" descr="Open folder">
                  <a:extLst>
                    <a:ext uri="{FF2B5EF4-FFF2-40B4-BE49-F238E27FC236}">
                      <a16:creationId xmlns:a16="http://schemas.microsoft.com/office/drawing/2014/main" id="{FE2C5B5F-830D-4A60-823B-E2B910A27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500" y="3366791"/>
                  <a:ext cx="640214" cy="660563"/>
                </a:xfrm>
                <a:prstGeom prst="rect">
                  <a:avLst/>
                </a:prstGeom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1511DB2-009D-4BBA-B17F-D3F616A66B50}"/>
                    </a:ext>
                  </a:extLst>
                </p:cNvPr>
                <p:cNvSpPr/>
                <p:nvPr/>
              </p:nvSpPr>
              <p:spPr>
                <a:xfrm>
                  <a:off x="3398743" y="2229849"/>
                  <a:ext cx="2804127" cy="236503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B06936-827F-4463-B506-C78D6BADE3B7}"/>
                </a:ext>
              </a:extLst>
            </p:cNvPr>
            <p:cNvSpPr txBox="1"/>
            <p:nvPr/>
          </p:nvSpPr>
          <p:spPr>
            <a:xfrm>
              <a:off x="4565691" y="146283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Malicious email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FED4D8-694F-4EAA-B2F0-606F32213A04}"/>
              </a:ext>
            </a:extLst>
          </p:cNvPr>
          <p:cNvSpPr txBox="1"/>
          <p:nvPr/>
        </p:nvSpPr>
        <p:spPr>
          <a:xfrm>
            <a:off x="7295878" y="2318978"/>
            <a:ext cx="15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GB" dirty="0"/>
              <a:t> service, 1 FIF</a:t>
            </a:r>
          </a:p>
        </p:txBody>
      </p:sp>
    </p:spTree>
    <p:extLst>
      <p:ext uri="{BB962C8B-B14F-4D97-AF65-F5344CB8AC3E}">
        <p14:creationId xmlns:p14="http://schemas.microsoft.com/office/powerpoint/2010/main" val="17099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857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Network Environment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6032A3-9582-41E6-8497-936284A4BEDA}"/>
              </a:ext>
            </a:extLst>
          </p:cNvPr>
          <p:cNvGrpSpPr/>
          <p:nvPr/>
        </p:nvGrpSpPr>
        <p:grpSpPr>
          <a:xfrm>
            <a:off x="55366" y="1708125"/>
            <a:ext cx="11859169" cy="3441749"/>
            <a:chOff x="55366" y="1439443"/>
            <a:chExt cx="11859169" cy="3441749"/>
          </a:xfrm>
        </p:grpSpPr>
        <p:pic>
          <p:nvPicPr>
            <p:cNvPr id="35" name="Graphic 34" descr="Cloud">
              <a:extLst>
                <a:ext uri="{FF2B5EF4-FFF2-40B4-BE49-F238E27FC236}">
                  <a16:creationId xmlns:a16="http://schemas.microsoft.com/office/drawing/2014/main" id="{5E457014-6C72-45E1-8440-A8C6F0988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00" y="2788340"/>
              <a:ext cx="914400" cy="914400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3233D5-F17B-4C66-89AC-DCA42FB0FB04}"/>
                </a:ext>
              </a:extLst>
            </p:cNvPr>
            <p:cNvCxnSpPr>
              <a:cxnSpLocks/>
              <a:stCxn id="35" idx="3"/>
              <a:endCxn id="69" idx="1"/>
            </p:cNvCxnSpPr>
            <p:nvPr/>
          </p:nvCxnSpPr>
          <p:spPr>
            <a:xfrm>
              <a:off x="985100" y="3245540"/>
              <a:ext cx="1193057" cy="2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43EF7B-5E5A-4FCA-986A-AE71496A1A37}"/>
                </a:ext>
              </a:extLst>
            </p:cNvPr>
            <p:cNvGrpSpPr/>
            <p:nvPr/>
          </p:nvGrpSpPr>
          <p:grpSpPr>
            <a:xfrm>
              <a:off x="1130262" y="2301623"/>
              <a:ext cx="1009636" cy="838016"/>
              <a:chOff x="2708239" y="-769843"/>
              <a:chExt cx="1009636" cy="838016"/>
            </a:xfrm>
          </p:grpSpPr>
          <p:pic>
            <p:nvPicPr>
              <p:cNvPr id="74" name="Graphic 73" descr="Envelope">
                <a:extLst>
                  <a:ext uri="{FF2B5EF4-FFF2-40B4-BE49-F238E27FC236}">
                    <a16:creationId xmlns:a16="http://schemas.microsoft.com/office/drawing/2014/main" id="{95C04D7E-3884-4400-ABE9-05C275CD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8239" y="-546362"/>
                <a:ext cx="614535" cy="614535"/>
              </a:xfrm>
              <a:prstGeom prst="rect">
                <a:avLst/>
              </a:prstGeom>
            </p:spPr>
          </p:pic>
          <p:pic>
            <p:nvPicPr>
              <p:cNvPr id="75" name="Graphic 74" descr="Devil face outline">
                <a:extLst>
                  <a:ext uri="{FF2B5EF4-FFF2-40B4-BE49-F238E27FC236}">
                    <a16:creationId xmlns:a16="http://schemas.microsoft.com/office/drawing/2014/main" id="{CC541C00-0DC7-467D-969B-D35404AF8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586" y="-769843"/>
                <a:ext cx="570289" cy="570289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6E0008-AAC7-4BC0-94B9-6129EB33D912}"/>
                </a:ext>
              </a:extLst>
            </p:cNvPr>
            <p:cNvSpPr txBox="1"/>
            <p:nvPr/>
          </p:nvSpPr>
          <p:spPr>
            <a:xfrm>
              <a:off x="2760631" y="4511860"/>
              <a:ext cx="132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LAN enclave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BD1DC1-6EC4-49BB-AEF5-66749DA4FD7F}"/>
                </a:ext>
              </a:extLst>
            </p:cNvPr>
            <p:cNvSpPr txBox="1"/>
            <p:nvPr/>
          </p:nvSpPr>
          <p:spPr>
            <a:xfrm>
              <a:off x="55366" y="3675863"/>
              <a:ext cx="945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Internet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966CA27-0BB0-4BEF-8789-4FC024094C99}"/>
                </a:ext>
              </a:extLst>
            </p:cNvPr>
            <p:cNvGrpSpPr/>
            <p:nvPr/>
          </p:nvGrpSpPr>
          <p:grpSpPr>
            <a:xfrm>
              <a:off x="2139898" y="2043974"/>
              <a:ext cx="2570999" cy="2403132"/>
              <a:chOff x="6057741" y="2018262"/>
              <a:chExt cx="2570999" cy="2403132"/>
            </a:xfrm>
          </p:grpSpPr>
          <p:pic>
            <p:nvPicPr>
              <p:cNvPr id="69" name="Graphic 68" descr="Computer">
                <a:extLst>
                  <a:ext uri="{FF2B5EF4-FFF2-40B4-BE49-F238E27FC236}">
                    <a16:creationId xmlns:a16="http://schemas.microsoft.com/office/drawing/2014/main" id="{F4C1B109-C87C-48C3-9D74-AB621641B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96000" y="27655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Computer">
                <a:extLst>
                  <a:ext uri="{FF2B5EF4-FFF2-40B4-BE49-F238E27FC236}">
                    <a16:creationId xmlns:a16="http://schemas.microsoft.com/office/drawing/2014/main" id="{8EB0E73F-B7E3-49D4-823F-161F9D6CB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977730" y="21179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1" name="Graphic 70" descr="Computer">
                <a:extLst>
                  <a:ext uri="{FF2B5EF4-FFF2-40B4-BE49-F238E27FC236}">
                    <a16:creationId xmlns:a16="http://schemas.microsoft.com/office/drawing/2014/main" id="{42B594BA-2E58-40B8-86F7-C32E09D96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10400" y="35069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3BE3D62-3206-48BE-BC6F-429BA08487A5}"/>
                  </a:ext>
                </a:extLst>
              </p:cNvPr>
              <p:cNvSpPr/>
              <p:nvPr/>
            </p:nvSpPr>
            <p:spPr>
              <a:xfrm>
                <a:off x="6057741" y="2018262"/>
                <a:ext cx="2570999" cy="240313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3" name="Graphic 72" descr="Computer">
                <a:extLst>
                  <a:ext uri="{FF2B5EF4-FFF2-40B4-BE49-F238E27FC236}">
                    <a16:creationId xmlns:a16="http://schemas.microsoft.com/office/drawing/2014/main" id="{A0A0CA55-2EA9-46B9-B913-A8BB0728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10200" y="2859820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BB4A6113-0C1F-4B09-86D0-BA8323332D92}"/>
                </a:ext>
              </a:extLst>
            </p:cNvPr>
            <p:cNvCxnSpPr>
              <a:cxnSpLocks/>
              <a:stCxn id="35" idx="0"/>
              <a:endCxn id="69" idx="0"/>
            </p:cNvCxnSpPr>
            <p:nvPr/>
          </p:nvCxnSpPr>
          <p:spPr>
            <a:xfrm rot="16200000" flipH="1">
              <a:off x="1580150" y="1736090"/>
              <a:ext cx="2956" cy="2107457"/>
            </a:xfrm>
            <a:prstGeom prst="curvedConnector3">
              <a:avLst>
                <a:gd name="adj1" fmla="val -2766847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3951F54-CA86-4364-8B6C-5DF16E0916FB}"/>
                </a:ext>
              </a:extLst>
            </p:cNvPr>
            <p:cNvGrpSpPr/>
            <p:nvPr/>
          </p:nvGrpSpPr>
          <p:grpSpPr>
            <a:xfrm>
              <a:off x="8164393" y="2043974"/>
              <a:ext cx="1969971" cy="2403132"/>
              <a:chOff x="6057741" y="2018262"/>
              <a:chExt cx="1969971" cy="2403132"/>
            </a:xfrm>
          </p:grpSpPr>
          <p:pic>
            <p:nvPicPr>
              <p:cNvPr id="66" name="Graphic 65" descr="Computer">
                <a:extLst>
                  <a:ext uri="{FF2B5EF4-FFF2-40B4-BE49-F238E27FC236}">
                    <a16:creationId xmlns:a16="http://schemas.microsoft.com/office/drawing/2014/main" id="{63E78849-ACF5-44E9-9395-94EE66F41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62544" y="24530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B9CB25C-92D0-4D49-B587-6FF83B9A89FE}"/>
                  </a:ext>
                </a:extLst>
              </p:cNvPr>
              <p:cNvSpPr/>
              <p:nvPr/>
            </p:nvSpPr>
            <p:spPr>
              <a:xfrm>
                <a:off x="6057741" y="2018262"/>
                <a:ext cx="1969971" cy="240313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8" name="Graphic 67" descr="Computer">
                <a:extLst>
                  <a:ext uri="{FF2B5EF4-FFF2-40B4-BE49-F238E27FC236}">
                    <a16:creationId xmlns:a16="http://schemas.microsoft.com/office/drawing/2014/main" id="{DC59A5A9-004C-44F1-906E-D7AFDD2B7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66000" y="338856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7B4303-DB19-4670-84AE-7AB009FEE643}"/>
                </a:ext>
              </a:extLst>
            </p:cNvPr>
            <p:cNvSpPr txBox="1"/>
            <p:nvPr/>
          </p:nvSpPr>
          <p:spPr>
            <a:xfrm>
              <a:off x="8369196" y="4501859"/>
              <a:ext cx="1560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Admin Enclave</a:t>
              </a:r>
            </a:p>
          </p:txBody>
        </p:sp>
        <p:pic>
          <p:nvPicPr>
            <p:cNvPr id="44" name="Graphic 43" descr="Computer">
              <a:extLst>
                <a:ext uri="{FF2B5EF4-FFF2-40B4-BE49-F238E27FC236}">
                  <a16:creationId xmlns:a16="http://schemas.microsoft.com/office/drawing/2014/main" id="{FD0EED2E-093E-4667-A653-1648B5B3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7125"/>
            <a:stretch/>
          </p:blipFill>
          <p:spPr>
            <a:xfrm>
              <a:off x="5162759" y="2363384"/>
              <a:ext cx="537275" cy="1634313"/>
            </a:xfrm>
            <a:prstGeom prst="rect">
              <a:avLst/>
            </a:prstGeom>
          </p:spPr>
        </p:pic>
        <p:pic>
          <p:nvPicPr>
            <p:cNvPr id="45" name="Graphic 44" descr="Envelope">
              <a:extLst>
                <a:ext uri="{FF2B5EF4-FFF2-40B4-BE49-F238E27FC236}">
                  <a16:creationId xmlns:a16="http://schemas.microsoft.com/office/drawing/2014/main" id="{EDCA49DB-75C4-4452-A893-4831061F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3453" y="3307415"/>
              <a:ext cx="614535" cy="614535"/>
            </a:xfrm>
            <a:prstGeom prst="rect">
              <a:avLst/>
            </a:prstGeom>
          </p:spPr>
        </p:pic>
        <p:pic>
          <p:nvPicPr>
            <p:cNvPr id="46" name="Graphic 45" descr="Computer">
              <a:extLst>
                <a:ext uri="{FF2B5EF4-FFF2-40B4-BE49-F238E27FC236}">
                  <a16:creationId xmlns:a16="http://schemas.microsoft.com/office/drawing/2014/main" id="{3AD74A41-7A21-4B50-9FD7-EC6599704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7125"/>
            <a:stretch/>
          </p:blipFill>
          <p:spPr>
            <a:xfrm>
              <a:off x="6000923" y="2363384"/>
              <a:ext cx="537275" cy="1634313"/>
            </a:xfrm>
            <a:prstGeom prst="rect">
              <a:avLst/>
            </a:prstGeom>
          </p:spPr>
        </p:pic>
        <p:pic>
          <p:nvPicPr>
            <p:cNvPr id="47" name="Graphic 46" descr="Earth globe: Americas">
              <a:extLst>
                <a:ext uri="{FF2B5EF4-FFF2-40B4-BE49-F238E27FC236}">
                  <a16:creationId xmlns:a16="http://schemas.microsoft.com/office/drawing/2014/main" id="{4C797A7E-7924-46F3-95DB-6BCFA076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0271" y="3231960"/>
              <a:ext cx="660563" cy="660563"/>
            </a:xfrm>
            <a:prstGeom prst="rect">
              <a:avLst/>
            </a:prstGeom>
          </p:spPr>
        </p:pic>
        <p:pic>
          <p:nvPicPr>
            <p:cNvPr id="48" name="Graphic 47" descr="Computer">
              <a:extLst>
                <a:ext uri="{FF2B5EF4-FFF2-40B4-BE49-F238E27FC236}">
                  <a16:creationId xmlns:a16="http://schemas.microsoft.com/office/drawing/2014/main" id="{8B0D4D44-0249-4BA1-B3DF-9028D6BE1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7125"/>
            <a:stretch/>
          </p:blipFill>
          <p:spPr>
            <a:xfrm>
              <a:off x="6859080" y="2363384"/>
              <a:ext cx="537275" cy="1634313"/>
            </a:xfrm>
            <a:prstGeom prst="rect">
              <a:avLst/>
            </a:prstGeom>
          </p:spPr>
        </p:pic>
        <p:pic>
          <p:nvPicPr>
            <p:cNvPr id="49" name="Graphic 48" descr="Open folder">
              <a:extLst>
                <a:ext uri="{FF2B5EF4-FFF2-40B4-BE49-F238E27FC236}">
                  <a16:creationId xmlns:a16="http://schemas.microsoft.com/office/drawing/2014/main" id="{90F98D89-0437-4971-8754-0A89231EA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56441" y="3199966"/>
              <a:ext cx="640214" cy="660563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7AD790-15E6-40F0-A15B-F46F0AB2D2FD}"/>
                </a:ext>
              </a:extLst>
            </p:cNvPr>
            <p:cNvSpPr/>
            <p:nvPr/>
          </p:nvSpPr>
          <p:spPr>
            <a:xfrm>
              <a:off x="4989684" y="2063024"/>
              <a:ext cx="2804127" cy="236503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EA9AA5-8DB1-454A-B7B6-4B144133522C}"/>
                </a:ext>
              </a:extLst>
            </p:cNvPr>
            <p:cNvSpPr txBox="1"/>
            <p:nvPr/>
          </p:nvSpPr>
          <p:spPr>
            <a:xfrm>
              <a:off x="5583425" y="4501859"/>
              <a:ext cx="154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Server Enclave</a:t>
              </a:r>
            </a:p>
          </p:txBody>
        </p:sp>
        <p:pic>
          <p:nvPicPr>
            <p:cNvPr id="52" name="Graphic 51" descr="Man">
              <a:extLst>
                <a:ext uri="{FF2B5EF4-FFF2-40B4-BE49-F238E27FC236}">
                  <a16:creationId xmlns:a16="http://schemas.microsoft.com/office/drawing/2014/main" id="{529DCA87-7645-41A6-A6EA-F4B8D108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86571" y="2339168"/>
              <a:ext cx="914400" cy="914400"/>
            </a:xfrm>
            <a:prstGeom prst="rect">
              <a:avLst/>
            </a:prstGeom>
          </p:spPr>
        </p:pic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6D5DFB6D-5A2B-4959-A895-EB783C195698}"/>
                </a:ext>
              </a:extLst>
            </p:cNvPr>
            <p:cNvCxnSpPr>
              <a:cxnSpLocks/>
              <a:stCxn id="73" idx="0"/>
              <a:endCxn id="49" idx="0"/>
            </p:cNvCxnSpPr>
            <p:nvPr/>
          </p:nvCxnSpPr>
          <p:spPr>
            <a:xfrm rot="16200000" flipH="1">
              <a:off x="5655835" y="1379254"/>
              <a:ext cx="314434" cy="3326991"/>
            </a:xfrm>
            <a:prstGeom prst="curvedConnector3">
              <a:avLst>
                <a:gd name="adj1" fmla="val -179332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Curved 53">
              <a:extLst>
                <a:ext uri="{FF2B5EF4-FFF2-40B4-BE49-F238E27FC236}">
                  <a16:creationId xmlns:a16="http://schemas.microsoft.com/office/drawing/2014/main" id="{9B57E340-F3B2-4689-8B11-222B891E4CB7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>
              <a:off x="3057043" y="2985770"/>
              <a:ext cx="635314" cy="356962"/>
            </a:xfrm>
            <a:prstGeom prst="curvedConnector3">
              <a:avLst>
                <a:gd name="adj1" fmla="val 45202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BBBB0E7-CDAB-4376-9019-D0790315E95E}"/>
                </a:ext>
              </a:extLst>
            </p:cNvPr>
            <p:cNvSpPr/>
            <p:nvPr/>
          </p:nvSpPr>
          <p:spPr>
            <a:xfrm>
              <a:off x="1268837" y="1457282"/>
              <a:ext cx="514243" cy="421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44DFEB-748D-4721-AD56-6EABC330E873}"/>
                </a:ext>
              </a:extLst>
            </p:cNvPr>
            <p:cNvSpPr/>
            <p:nvPr/>
          </p:nvSpPr>
          <p:spPr>
            <a:xfrm>
              <a:off x="3192952" y="3351515"/>
              <a:ext cx="328865" cy="26964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93C3455-6EA3-4E3E-B082-ABD577F3CE89}"/>
                </a:ext>
              </a:extLst>
            </p:cNvPr>
            <p:cNvSpPr/>
            <p:nvPr/>
          </p:nvSpPr>
          <p:spPr>
            <a:xfrm>
              <a:off x="5555930" y="1740182"/>
              <a:ext cx="514243" cy="421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A9E6A2-627C-4989-9F70-BB5E36284C09}"/>
                </a:ext>
              </a:extLst>
            </p:cNvPr>
            <p:cNvSpPr/>
            <p:nvPr/>
          </p:nvSpPr>
          <p:spPr>
            <a:xfrm>
              <a:off x="7904427" y="4117852"/>
              <a:ext cx="514243" cy="421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cxnSp>
          <p:nvCxnSpPr>
            <p:cNvPr id="59" name="Connector: Curved 58">
              <a:extLst>
                <a:ext uri="{FF2B5EF4-FFF2-40B4-BE49-F238E27FC236}">
                  <a16:creationId xmlns:a16="http://schemas.microsoft.com/office/drawing/2014/main" id="{5AAB74C8-21E2-4416-BCCC-94ACD51AC7A1}"/>
                </a:ext>
              </a:extLst>
            </p:cNvPr>
            <p:cNvCxnSpPr>
              <a:cxnSpLocks/>
              <a:stCxn id="49" idx="2"/>
              <a:endCxn id="66" idx="2"/>
            </p:cNvCxnSpPr>
            <p:nvPr/>
          </p:nvCxnSpPr>
          <p:spPr>
            <a:xfrm rot="5400000" flipH="1" flipV="1">
              <a:off x="7917776" y="2951909"/>
              <a:ext cx="467392" cy="1349848"/>
            </a:xfrm>
            <a:prstGeom prst="curvedConnector3">
              <a:avLst>
                <a:gd name="adj1" fmla="val -4891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B0D3F23-A3CA-4C07-A1CE-BAA72DDBF2CD}"/>
                </a:ext>
              </a:extLst>
            </p:cNvPr>
            <p:cNvSpPr/>
            <p:nvPr/>
          </p:nvSpPr>
          <p:spPr>
            <a:xfrm>
              <a:off x="10258616" y="2454381"/>
              <a:ext cx="1655919" cy="1582318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9A536818-55C9-4642-A1F0-E1E730B1B312}"/>
                </a:ext>
              </a:extLst>
            </p:cNvPr>
            <p:cNvCxnSpPr>
              <a:cxnSpLocks/>
              <a:stCxn id="66" idx="0"/>
              <a:endCxn id="62" idx="0"/>
            </p:cNvCxnSpPr>
            <p:nvPr/>
          </p:nvCxnSpPr>
          <p:spPr>
            <a:xfrm rot="16200000" flipH="1">
              <a:off x="9802704" y="1502429"/>
              <a:ext cx="282726" cy="2235342"/>
            </a:xfrm>
            <a:prstGeom prst="curvedConnector3">
              <a:avLst>
                <a:gd name="adj1" fmla="val -172492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aphic 61" descr="Database">
              <a:extLst>
                <a:ext uri="{FF2B5EF4-FFF2-40B4-BE49-F238E27FC236}">
                  <a16:creationId xmlns:a16="http://schemas.microsoft.com/office/drawing/2014/main" id="{60279914-1D98-4EE5-A9EC-A520713E3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604538" y="2761463"/>
              <a:ext cx="914400" cy="914400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3427DCD-86AB-4688-ADDD-09EDE18D4EF9}"/>
                </a:ext>
              </a:extLst>
            </p:cNvPr>
            <p:cNvSpPr/>
            <p:nvPr/>
          </p:nvSpPr>
          <p:spPr>
            <a:xfrm>
              <a:off x="9672438" y="1439443"/>
              <a:ext cx="514243" cy="421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79A20D-FF97-4A38-9A38-5EF0EBF0EE57}"/>
                </a:ext>
              </a:extLst>
            </p:cNvPr>
            <p:cNvSpPr txBox="1"/>
            <p:nvPr/>
          </p:nvSpPr>
          <p:spPr>
            <a:xfrm>
              <a:off x="10557487" y="4144015"/>
              <a:ext cx="105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Database</a:t>
              </a:r>
            </a:p>
          </p:txBody>
        </p:sp>
        <p:pic>
          <p:nvPicPr>
            <p:cNvPr id="65" name="Graphic 64" descr="Crown">
              <a:extLst>
                <a:ext uri="{FF2B5EF4-FFF2-40B4-BE49-F238E27FC236}">
                  <a16:creationId xmlns:a16="http://schemas.microsoft.com/office/drawing/2014/main" id="{60B5DEF7-6C47-4313-86AD-C9FF93124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42662" y="2337408"/>
              <a:ext cx="719103" cy="719103"/>
            </a:xfrm>
            <a:prstGeom prst="rect">
              <a:avLst/>
            </a:prstGeom>
          </p:spPr>
        </p:pic>
      </p:grp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D1AEF218-6162-45B0-B2DB-E5EB82CC779E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1519594" y="2952851"/>
            <a:ext cx="124068" cy="2107456"/>
          </a:xfrm>
          <a:prstGeom prst="curvedConnector4">
            <a:avLst>
              <a:gd name="adj1" fmla="val -184254"/>
              <a:gd name="adj2" fmla="val 612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FCF68D57-2E27-479B-9098-73CD09189BD3}"/>
              </a:ext>
            </a:extLst>
          </p:cNvPr>
          <p:cNvSpPr/>
          <p:nvPr/>
        </p:nvSpPr>
        <p:spPr>
          <a:xfrm>
            <a:off x="1259053" y="3906972"/>
            <a:ext cx="514243" cy="4216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338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2F084-FAF1-441C-B341-EFDB9180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4D5A10-384E-4691-9559-2722FB4919F9}"/>
              </a:ext>
            </a:extLst>
          </p:cNvPr>
          <p:cNvSpPr/>
          <p:nvPr/>
        </p:nvSpPr>
        <p:spPr>
          <a:xfrm>
            <a:off x="3729442" y="3131303"/>
            <a:ext cx="1194099" cy="100046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2E93E-74E7-4C53-A626-94A28D5D7493}"/>
              </a:ext>
            </a:extLst>
          </p:cNvPr>
          <p:cNvSpPr/>
          <p:nvPr/>
        </p:nvSpPr>
        <p:spPr>
          <a:xfrm>
            <a:off x="1600758" y="3131303"/>
            <a:ext cx="1194099" cy="1000461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Internet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BB1E9-6253-44B4-BCE5-57023A398E1E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>
            <a:off x="2794857" y="3631534"/>
            <a:ext cx="934585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CAE07D-3421-494B-919C-1BEEA09770E9}"/>
              </a:ext>
            </a:extLst>
          </p:cNvPr>
          <p:cNvSpPr txBox="1"/>
          <p:nvPr/>
        </p:nvSpPr>
        <p:spPr>
          <a:xfrm>
            <a:off x="4137176" y="413176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1</a:t>
            </a:r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C7D0-7713-4621-B9E3-E9ED86DD8107}"/>
              </a:ext>
            </a:extLst>
          </p:cNvPr>
          <p:cNvSpPr txBox="1"/>
          <p:nvPr/>
        </p:nvSpPr>
        <p:spPr>
          <a:xfrm>
            <a:off x="2008492" y="413176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0</a:t>
            </a:r>
            <a:endParaRPr lang="en-GB" i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B04752-C763-441C-A2B6-232EB460E3F8}"/>
              </a:ext>
            </a:extLst>
          </p:cNvPr>
          <p:cNvSpPr/>
          <p:nvPr/>
        </p:nvSpPr>
        <p:spPr>
          <a:xfrm>
            <a:off x="9140906" y="3131303"/>
            <a:ext cx="1194099" cy="100046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4E8F8-953A-4A43-B29E-CD9CD6C73160}"/>
              </a:ext>
            </a:extLst>
          </p:cNvPr>
          <p:cNvSpPr txBox="1"/>
          <p:nvPr/>
        </p:nvSpPr>
        <p:spPr>
          <a:xfrm>
            <a:off x="9548640" y="413654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4</a:t>
            </a:r>
            <a:endParaRPr lang="en-GB" i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007DD2-C72A-48D8-927F-26FC7165F413}"/>
              </a:ext>
            </a:extLst>
          </p:cNvPr>
          <p:cNvSpPr/>
          <p:nvPr/>
        </p:nvSpPr>
        <p:spPr>
          <a:xfrm>
            <a:off x="7503426" y="3131303"/>
            <a:ext cx="1194099" cy="100046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5E131-CEA5-45F7-8CF2-72FCB3438BD3}"/>
              </a:ext>
            </a:extLst>
          </p:cNvPr>
          <p:cNvSpPr txBox="1"/>
          <p:nvPr/>
        </p:nvSpPr>
        <p:spPr>
          <a:xfrm>
            <a:off x="7911160" y="413654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B5566E-E3E6-49D5-B493-D195D43EA82F}"/>
              </a:ext>
            </a:extLst>
          </p:cNvPr>
          <p:cNvSpPr/>
          <p:nvPr/>
        </p:nvSpPr>
        <p:spPr>
          <a:xfrm>
            <a:off x="5634256" y="3131303"/>
            <a:ext cx="1194099" cy="100046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916386-3851-441F-A991-02031A949AFF}"/>
              </a:ext>
            </a:extLst>
          </p:cNvPr>
          <p:cNvSpPr txBox="1"/>
          <p:nvPr/>
        </p:nvSpPr>
        <p:spPr>
          <a:xfrm>
            <a:off x="6041990" y="413654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2</a:t>
            </a:r>
            <a:endParaRPr lang="en-GB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BA2D71-76CA-4228-BD7C-E186806BEBD6}"/>
              </a:ext>
            </a:extLst>
          </p:cNvPr>
          <p:cNvCxnSpPr>
            <a:cxnSpLocks/>
            <a:stCxn id="27" idx="2"/>
            <a:endCxn id="5" idx="6"/>
          </p:cNvCxnSpPr>
          <p:nvPr/>
        </p:nvCxnSpPr>
        <p:spPr>
          <a:xfrm flipH="1">
            <a:off x="4923541" y="3631534"/>
            <a:ext cx="710715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620B9D-84DD-4DEC-87C8-3FA8DF07F776}"/>
              </a:ext>
            </a:extLst>
          </p:cNvPr>
          <p:cNvCxnSpPr>
            <a:cxnSpLocks/>
            <a:stCxn id="23" idx="2"/>
            <a:endCxn id="27" idx="6"/>
          </p:cNvCxnSpPr>
          <p:nvPr/>
        </p:nvCxnSpPr>
        <p:spPr>
          <a:xfrm flipH="1">
            <a:off x="6828355" y="3631534"/>
            <a:ext cx="675071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C12455-1E9A-4C35-8C23-D6135D8F77E7}"/>
              </a:ext>
            </a:extLst>
          </p:cNvPr>
          <p:cNvCxnSpPr>
            <a:cxnSpLocks/>
            <a:stCxn id="17" idx="2"/>
            <a:endCxn id="23" idx="6"/>
          </p:cNvCxnSpPr>
          <p:nvPr/>
        </p:nvCxnSpPr>
        <p:spPr>
          <a:xfrm flipH="1">
            <a:off x="8697525" y="3631534"/>
            <a:ext cx="443381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11F8766-7A40-4FA7-A8A6-72ECB04C5FE1}"/>
              </a:ext>
            </a:extLst>
          </p:cNvPr>
          <p:cNvSpPr/>
          <p:nvPr/>
        </p:nvSpPr>
        <p:spPr>
          <a:xfrm>
            <a:off x="369219" y="1271821"/>
            <a:ext cx="34307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Attack Propagation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0335F9-DAF4-482D-B92E-2547E9F5E11A}"/>
              </a:ext>
            </a:extLst>
          </p:cNvPr>
          <p:cNvSpPr txBox="1"/>
          <p:nvPr/>
        </p:nvSpPr>
        <p:spPr>
          <a:xfrm>
            <a:off x="5059584" y="319675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88014C-BA12-413C-9767-71AB096B107E}"/>
              </a:ext>
            </a:extLst>
          </p:cNvPr>
          <p:cNvSpPr txBox="1"/>
          <p:nvPr/>
        </p:nvSpPr>
        <p:spPr>
          <a:xfrm>
            <a:off x="6967246" y="319675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GB" i="1" baseline="-25000" dirty="0"/>
              <a:t>4</a:t>
            </a:r>
            <a:endParaRPr lang="en-GB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3208F2-87E4-41F7-8E06-92574C0F220C}"/>
              </a:ext>
            </a:extLst>
          </p:cNvPr>
          <p:cNvSpPr txBox="1"/>
          <p:nvPr/>
        </p:nvSpPr>
        <p:spPr>
          <a:xfrm>
            <a:off x="8697525" y="319675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GB" i="1" baseline="-25000" dirty="0"/>
              <a:t>5</a:t>
            </a:r>
            <a:endParaRPr lang="en-GB" i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1D4290-619F-4357-BCC2-20BFC791B1DD}"/>
              </a:ext>
            </a:extLst>
          </p:cNvPr>
          <p:cNvSpPr txBox="1"/>
          <p:nvPr/>
        </p:nvSpPr>
        <p:spPr>
          <a:xfrm>
            <a:off x="2857898" y="319675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GB" i="1" baseline="-25000" dirty="0"/>
              <a:t>1a</a:t>
            </a:r>
            <a:r>
              <a:rPr lang="en-GB" i="1" dirty="0"/>
              <a:t> , s</a:t>
            </a:r>
            <a:r>
              <a:rPr lang="en-GB" i="1" baseline="-25000" dirty="0"/>
              <a:t>1b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7715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58E5B-7235-49DE-B3A5-70DF7C7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708D2-27DD-42BC-9FE1-262DD6EC6B0A}"/>
              </a:ext>
            </a:extLst>
          </p:cNvPr>
          <p:cNvSpPr/>
          <p:nvPr/>
        </p:nvSpPr>
        <p:spPr>
          <a:xfrm>
            <a:off x="369219" y="1271821"/>
            <a:ext cx="14654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Service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D2A9B3-83F1-4CCD-A322-7FD3938487BF}"/>
              </a:ext>
            </a:extLst>
          </p:cNvPr>
          <p:cNvSpPr txBox="1">
            <a:spLocks/>
          </p:cNvSpPr>
          <p:nvPr/>
        </p:nvSpPr>
        <p:spPr>
          <a:xfrm>
            <a:off x="369219" y="2262188"/>
            <a:ext cx="10515600" cy="1900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Probability of successful exploitation of vulnerability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Probability of compromising a destination enclave, given the source enclave is compromised</a:t>
            </a:r>
          </a:p>
        </p:txBody>
      </p:sp>
    </p:spTree>
    <p:extLst>
      <p:ext uri="{BB962C8B-B14F-4D97-AF65-F5344CB8AC3E}">
        <p14:creationId xmlns:p14="http://schemas.microsoft.com/office/powerpoint/2010/main" val="338781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58E5B-7235-49DE-B3A5-70DF7C7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F36B-0E34-466A-A9FF-E788092C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6" y="1548820"/>
            <a:ext cx="4200525" cy="2295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9708D2-27DD-42BC-9FE1-262DD6EC6B0A}"/>
              </a:ext>
            </a:extLst>
          </p:cNvPr>
          <p:cNvSpPr/>
          <p:nvPr/>
        </p:nvSpPr>
        <p:spPr>
          <a:xfrm>
            <a:off x="369219" y="1271821"/>
            <a:ext cx="14654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Service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D2A9B3-83F1-4CCD-A322-7FD3938487BF}"/>
              </a:ext>
            </a:extLst>
          </p:cNvPr>
          <p:cNvSpPr txBox="1">
            <a:spLocks/>
          </p:cNvSpPr>
          <p:nvPr/>
        </p:nvSpPr>
        <p:spPr>
          <a:xfrm>
            <a:off x="369219" y="2262188"/>
            <a:ext cx="10515600" cy="3624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Obtain CVSS score from 1 to 10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Divide the score by 10 to obtain probability</a:t>
            </a:r>
          </a:p>
          <a:p>
            <a:pPr lvl="2"/>
            <a:r>
              <a:rPr lang="en-US" sz="2400" dirty="0"/>
              <a:t>(if probability is 1, take away 0.05)</a:t>
            </a:r>
          </a:p>
          <a:p>
            <a:pPr lvl="2"/>
            <a:r>
              <a:rPr lang="en-US" sz="2400" dirty="0"/>
              <a:t>Except internet, </a:t>
            </a:r>
            <a:r>
              <a:rPr lang="en-US" sz="2400" i="1" dirty="0"/>
              <a:t>p(internet)</a:t>
            </a:r>
            <a:r>
              <a:rPr lang="en-US" sz="2400" i="1" baseline="-25000" dirty="0"/>
              <a:t> </a:t>
            </a:r>
            <a:r>
              <a:rPr lang="en-US" sz="2400" dirty="0"/>
              <a:t>= 1</a:t>
            </a:r>
            <a:endParaRPr lang="en-US" sz="2400" i="1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Attack propagate from Enclave 1 to Enclave 2</a:t>
            </a:r>
          </a:p>
          <a:p>
            <a:pPr lvl="2"/>
            <a:r>
              <a:rPr lang="en-US" sz="2400" dirty="0"/>
              <a:t>There are </a:t>
            </a:r>
            <a:r>
              <a:rPr lang="en-US" sz="2400" i="1" dirty="0"/>
              <a:t>n </a:t>
            </a:r>
            <a:r>
              <a:rPr lang="en-US" sz="2400" dirty="0"/>
              <a:t>number of services:</a:t>
            </a:r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5DF3D-C66D-49B8-AE8D-34E4F6DC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41" y="5613916"/>
            <a:ext cx="3267075" cy="914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D9E48D-25AC-4B82-8D60-7EAE8E98F500}"/>
              </a:ext>
            </a:extLst>
          </p:cNvPr>
          <p:cNvSpPr/>
          <p:nvPr/>
        </p:nvSpPr>
        <p:spPr>
          <a:xfrm>
            <a:off x="8053952" y="4314245"/>
            <a:ext cx="1194099" cy="1000461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A42E2-4310-4ABB-B3D6-1C42BB5DEE6C}"/>
              </a:ext>
            </a:extLst>
          </p:cNvPr>
          <p:cNvSpPr txBox="1"/>
          <p:nvPr/>
        </p:nvSpPr>
        <p:spPr>
          <a:xfrm>
            <a:off x="8461686" y="531470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1</a:t>
            </a:r>
            <a:endParaRPr lang="en-GB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F65556-37C1-4D00-BB8F-A5B41BC3E327}"/>
              </a:ext>
            </a:extLst>
          </p:cNvPr>
          <p:cNvSpPr/>
          <p:nvPr/>
        </p:nvSpPr>
        <p:spPr>
          <a:xfrm>
            <a:off x="10635951" y="4314245"/>
            <a:ext cx="1194099" cy="100046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49773-A4B0-48A9-AC7B-C3B8954C019E}"/>
              </a:ext>
            </a:extLst>
          </p:cNvPr>
          <p:cNvSpPr txBox="1"/>
          <p:nvPr/>
        </p:nvSpPr>
        <p:spPr>
          <a:xfrm>
            <a:off x="11043685" y="531948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</a:t>
            </a:r>
            <a:r>
              <a:rPr lang="en-GB" i="1" baseline="-25000" dirty="0"/>
              <a:t>2</a:t>
            </a:r>
            <a:endParaRPr lang="en-GB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7DFB56-5CF5-4AB0-9CAF-EC5F9AD64EF5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9248051" y="4814476"/>
            <a:ext cx="13879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84CF93-AA1D-44D4-98B0-9227FFE8AB24}"/>
              </a:ext>
            </a:extLst>
          </p:cNvPr>
          <p:cNvSpPr txBox="1"/>
          <p:nvPr/>
        </p:nvSpPr>
        <p:spPr>
          <a:xfrm>
            <a:off x="9384094" y="437969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</a:t>
            </a:r>
            <a:r>
              <a:rPr lang="en-GB" i="1" baseline="-25000" dirty="0"/>
              <a:t>1 </a:t>
            </a:r>
            <a:r>
              <a:rPr lang="en-GB" i="1" dirty="0"/>
              <a:t>, … </a:t>
            </a:r>
            <a:r>
              <a:rPr lang="en-GB" i="1" dirty="0" err="1"/>
              <a:t>s</a:t>
            </a:r>
            <a:r>
              <a:rPr lang="en-GB" i="1" baseline="-25000" dirty="0" err="1"/>
              <a:t>n</a:t>
            </a:r>
            <a:endParaRPr lang="en-GB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EC1F1-A5F1-40DE-BC41-856F1C5569C9}"/>
              </a:ext>
            </a:extLst>
          </p:cNvPr>
          <p:cNvSpPr txBox="1"/>
          <p:nvPr/>
        </p:nvSpPr>
        <p:spPr>
          <a:xfrm>
            <a:off x="2526094" y="6415152"/>
            <a:ext cx="302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*</a:t>
            </a:r>
            <a:r>
              <a:rPr lang="en-GB" i="1" dirty="0">
                <a:hlinkClick r:id="rId4"/>
              </a:rPr>
              <a:t>https://www.cvedetails.com/</a:t>
            </a:r>
            <a:endParaRPr lang="en-GB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3D9AE-3C29-4864-B2C6-234E33268570}"/>
              </a:ext>
            </a:extLst>
          </p:cNvPr>
          <p:cNvSpPr txBox="1"/>
          <p:nvPr/>
        </p:nvSpPr>
        <p:spPr>
          <a:xfrm>
            <a:off x="7428710" y="1292057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i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8241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323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Evaluation Metrics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579AE5-914A-49B2-9083-9493B533A2B0}"/>
              </a:ext>
            </a:extLst>
          </p:cNvPr>
          <p:cNvSpPr txBox="1">
            <a:spLocks/>
          </p:cNvSpPr>
          <p:nvPr/>
        </p:nvSpPr>
        <p:spPr>
          <a:xfrm>
            <a:off x="369219" y="2134134"/>
            <a:ext cx="10515600" cy="273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Marginal probability of compromising an enclave</a:t>
            </a:r>
          </a:p>
          <a:p>
            <a:pPr lvl="2"/>
            <a:r>
              <a:rPr lang="en-US" sz="2400" dirty="0"/>
              <a:t>for example, calculating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e</a:t>
            </a:r>
            <a:r>
              <a:rPr lang="en-US" sz="2400" i="1" baseline="-25000" dirty="0"/>
              <a:t>4</a:t>
            </a:r>
            <a:r>
              <a:rPr lang="en-US" sz="2400" dirty="0"/>
              <a:t>) (not p</a:t>
            </a:r>
            <a:r>
              <a:rPr lang="en-US" sz="2400" i="1" dirty="0"/>
              <a:t>(e</a:t>
            </a:r>
            <a:r>
              <a:rPr lang="en-US" sz="2400" i="1" baseline="-25000" dirty="0"/>
              <a:t>4</a:t>
            </a:r>
            <a:r>
              <a:rPr lang="en-US" sz="2400" dirty="0"/>
              <a:t>|</a:t>
            </a:r>
            <a:r>
              <a:rPr lang="en-US" sz="2400" i="1" dirty="0"/>
              <a:t>e</a:t>
            </a:r>
            <a:r>
              <a:rPr lang="en-US" sz="2400" i="1" baseline="-25000" dirty="0"/>
              <a:t>3</a:t>
            </a:r>
            <a:r>
              <a:rPr lang="en-US" sz="2400" dirty="0"/>
              <a:t>))</a:t>
            </a:r>
          </a:p>
          <a:p>
            <a:pPr lvl="2"/>
            <a:r>
              <a:rPr lang="en-US" sz="2400" dirty="0"/>
              <a:t>Belief propagation</a:t>
            </a:r>
          </a:p>
          <a:p>
            <a:pPr lvl="1"/>
            <a:r>
              <a:rPr lang="en-US" sz="2800" dirty="0"/>
              <a:t>Security score</a:t>
            </a:r>
          </a:p>
          <a:p>
            <a:pPr lvl="1"/>
            <a:r>
              <a:rPr lang="en-US" sz="2800" dirty="0"/>
              <a:t>Cost score</a:t>
            </a:r>
          </a:p>
          <a:p>
            <a:pPr lvl="1"/>
            <a:r>
              <a:rPr lang="en-US" sz="2800" dirty="0"/>
              <a:t>Fitness function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29C9D-A01C-43E1-9C5C-BE66BEE9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071" y="5051359"/>
            <a:ext cx="8766808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321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Belief Propagation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7400D11-363A-4916-9B84-43CE6137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71" y="5407741"/>
            <a:ext cx="5753100" cy="1076325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27B1913-5354-4017-828C-819E9C963EC6}"/>
              </a:ext>
            </a:extLst>
          </p:cNvPr>
          <p:cNvSpPr txBox="1">
            <a:spLocks/>
          </p:cNvSpPr>
          <p:nvPr/>
        </p:nvSpPr>
        <p:spPr>
          <a:xfrm>
            <a:off x="369219" y="2134134"/>
            <a:ext cx="10515600" cy="273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Idea of message passing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6B8040-8A57-4BC5-B2EE-B759981F311E}"/>
              </a:ext>
            </a:extLst>
          </p:cNvPr>
          <p:cNvGrpSpPr/>
          <p:nvPr/>
        </p:nvGrpSpPr>
        <p:grpSpPr>
          <a:xfrm>
            <a:off x="2942216" y="2843817"/>
            <a:ext cx="8395485" cy="2475832"/>
            <a:chOff x="2942216" y="2843817"/>
            <a:chExt cx="8395485" cy="2475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894355-4388-4258-95AD-678D8F99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566" y="4783824"/>
              <a:ext cx="3005279" cy="535825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F41CEE-1CBB-49B7-8662-23E8342E6472}"/>
                </a:ext>
              </a:extLst>
            </p:cNvPr>
            <p:cNvSpPr/>
            <p:nvPr/>
          </p:nvSpPr>
          <p:spPr>
            <a:xfrm>
              <a:off x="7932271" y="3681944"/>
              <a:ext cx="1194099" cy="1000461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DF5DB2-6197-4A54-AD69-EEC76AF262E6}"/>
                </a:ext>
              </a:extLst>
            </p:cNvPr>
            <p:cNvSpPr/>
            <p:nvPr/>
          </p:nvSpPr>
          <p:spPr>
            <a:xfrm>
              <a:off x="2942216" y="3681944"/>
              <a:ext cx="1194099" cy="1000461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>
                  <a:solidFill>
                    <a:schemeClr val="tx1"/>
                  </a:solidFill>
                </a:rPr>
                <a:t>Internet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5D845F-B1C8-4310-A24A-0D66A04DAABF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4136315" y="4182175"/>
              <a:ext cx="3795956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FF7BC8-6041-4081-AECC-415EA1756374}"/>
                </a:ext>
              </a:extLst>
            </p:cNvPr>
            <p:cNvSpPr txBox="1"/>
            <p:nvPr/>
          </p:nvSpPr>
          <p:spPr>
            <a:xfrm>
              <a:off x="8340005" y="468240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e</a:t>
              </a:r>
              <a:r>
                <a:rPr lang="en-GB" i="1" baseline="-25000" dirty="0"/>
                <a:t>1</a:t>
              </a:r>
              <a:endParaRPr lang="en-GB" i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2E808D-0BEE-4DEF-AA22-104C75C1AB85}"/>
                </a:ext>
              </a:extLst>
            </p:cNvPr>
            <p:cNvSpPr txBox="1"/>
            <p:nvPr/>
          </p:nvSpPr>
          <p:spPr>
            <a:xfrm>
              <a:off x="3349950" y="468240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e</a:t>
              </a:r>
              <a:r>
                <a:rPr lang="en-GB" i="1" baseline="-25000" dirty="0"/>
                <a:t>0</a:t>
              </a:r>
              <a:endParaRPr lang="en-GB" i="1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4CBE1A3-0B53-46BE-ACF8-E63960448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0015" b="54839"/>
            <a:stretch/>
          </p:blipFill>
          <p:spPr>
            <a:xfrm>
              <a:off x="3084883" y="3123205"/>
              <a:ext cx="908764" cy="32753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DD8DB4-761B-4CE1-BA4A-8E3314BB02E8}"/>
                </a:ext>
              </a:extLst>
            </p:cNvPr>
            <p:cNvSpPr/>
            <p:nvPr/>
          </p:nvSpPr>
          <p:spPr>
            <a:xfrm>
              <a:off x="5879939" y="3904383"/>
              <a:ext cx="555582" cy="5555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1B47910-5C3D-4182-9CD0-F0F0AF7440EA}"/>
                </a:ext>
              </a:extLst>
            </p:cNvPr>
            <p:cNvCxnSpPr>
              <a:cxnSpLocks/>
            </p:cNvCxnSpPr>
            <p:nvPr/>
          </p:nvCxnSpPr>
          <p:spPr>
            <a:xfrm>
              <a:off x="4342212" y="3904383"/>
              <a:ext cx="12662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86FFA36-8D1E-452B-B007-DB12F30A5516}"/>
                </a:ext>
              </a:extLst>
            </p:cNvPr>
            <p:cNvCxnSpPr>
              <a:cxnSpLocks/>
            </p:cNvCxnSpPr>
            <p:nvPr/>
          </p:nvCxnSpPr>
          <p:spPr>
            <a:xfrm>
              <a:off x="6544638" y="3920108"/>
              <a:ext cx="1266207" cy="0"/>
            </a:xfrm>
            <a:prstGeom prst="straightConnector1">
              <a:avLst/>
            </a:prstGeom>
            <a:ln w="28575">
              <a:solidFill>
                <a:srgbClr val="009DDC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FA2FB01-1DCF-4A84-9B7F-4DCCDAF5C6FD}"/>
                </a:ext>
              </a:extLst>
            </p:cNvPr>
            <p:cNvSpPr/>
            <p:nvPr/>
          </p:nvSpPr>
          <p:spPr>
            <a:xfrm>
              <a:off x="4681233" y="3491475"/>
              <a:ext cx="428086" cy="35099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6CA2F75-E99D-431A-8F86-196FACD0DD42}"/>
                </a:ext>
              </a:extLst>
            </p:cNvPr>
            <p:cNvSpPr/>
            <p:nvPr/>
          </p:nvSpPr>
          <p:spPr>
            <a:xfrm>
              <a:off x="6959267" y="3474376"/>
              <a:ext cx="428086" cy="35099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GB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30D5593-E76C-4EB7-A985-0ABE80D9AAB6}"/>
                </a:ext>
              </a:extLst>
            </p:cNvPr>
            <p:cNvGrpSpPr/>
            <p:nvPr/>
          </p:nvGrpSpPr>
          <p:grpSpPr>
            <a:xfrm>
              <a:off x="6707713" y="2843817"/>
              <a:ext cx="4629988" cy="535825"/>
              <a:chOff x="6707713" y="2843817"/>
              <a:chExt cx="4629988" cy="5358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608C259-C800-4B4D-921E-27EB44B6E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528" t="43501" r="2738" b="13685"/>
              <a:stretch/>
            </p:blipFill>
            <p:spPr>
              <a:xfrm>
                <a:off x="7439233" y="2963109"/>
                <a:ext cx="3898468" cy="31052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65B6544-C315-4714-B4C0-736D3FCE7D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420" r="15239"/>
              <a:stretch/>
            </p:blipFill>
            <p:spPr>
              <a:xfrm>
                <a:off x="6707713" y="2843817"/>
                <a:ext cx="731520" cy="5358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897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37B6D0-30C2-4D5C-9475-169FE615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942833"/>
            <a:ext cx="11344275" cy="604513"/>
          </a:xfrm>
        </p:spPr>
        <p:txBody>
          <a:bodyPr/>
          <a:lstStyle/>
          <a:p>
            <a:r>
              <a:rPr lang="en-US" dirty="0"/>
              <a:t>Problem Statement, Network Segmentation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C6D-B2E7-436F-82D7-A68E5B49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E48882-19A0-441D-A264-68DBFEBD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4391" y="6473109"/>
            <a:ext cx="3803382" cy="312291"/>
          </a:xfrm>
        </p:spPr>
        <p:txBody>
          <a:bodyPr/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410115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3321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Belief Propagation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924CF8-1200-487F-804E-280E6686C90C}"/>
              </a:ext>
            </a:extLst>
          </p:cNvPr>
          <p:cNvGrpSpPr/>
          <p:nvPr/>
        </p:nvGrpSpPr>
        <p:grpSpPr>
          <a:xfrm>
            <a:off x="801079" y="2427844"/>
            <a:ext cx="2789462" cy="2867798"/>
            <a:chOff x="6096000" y="332627"/>
            <a:chExt cx="2491994" cy="256197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06AC1E-1A21-48B2-965F-3E968ADA39DC}"/>
                </a:ext>
              </a:extLst>
            </p:cNvPr>
            <p:cNvSpPr/>
            <p:nvPr/>
          </p:nvSpPr>
          <p:spPr>
            <a:xfrm>
              <a:off x="6096000" y="332627"/>
              <a:ext cx="2491994" cy="2561976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383181-8971-45CC-A48F-EE18AC7A902D}"/>
                </a:ext>
              </a:extLst>
            </p:cNvPr>
            <p:cNvSpPr/>
            <p:nvPr/>
          </p:nvSpPr>
          <p:spPr>
            <a:xfrm>
              <a:off x="6582003" y="833740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8E3FA3-B1B9-4C28-B817-2042DBB73C46}"/>
                </a:ext>
              </a:extLst>
            </p:cNvPr>
            <p:cNvSpPr/>
            <p:nvPr/>
          </p:nvSpPr>
          <p:spPr>
            <a:xfrm>
              <a:off x="7778214" y="798911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02FFB-CC78-43CB-90EB-4992A84A8865}"/>
                </a:ext>
              </a:extLst>
            </p:cNvPr>
            <p:cNvSpPr/>
            <p:nvPr/>
          </p:nvSpPr>
          <p:spPr>
            <a:xfrm>
              <a:off x="6325532" y="2406769"/>
              <a:ext cx="205865" cy="172481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C2F738-7C7A-40E8-BF49-354A649CCF52}"/>
                </a:ext>
              </a:extLst>
            </p:cNvPr>
            <p:cNvSpPr/>
            <p:nvPr/>
          </p:nvSpPr>
          <p:spPr>
            <a:xfrm>
              <a:off x="8255143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D67F5E-C0B4-48CE-B0E1-42FC9A853CB6}"/>
                </a:ext>
              </a:extLst>
            </p:cNvPr>
            <p:cNvSpPr/>
            <p:nvPr/>
          </p:nvSpPr>
          <p:spPr>
            <a:xfrm>
              <a:off x="8179672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33AEDD-E5F5-4D22-843B-E6856FE8E242}"/>
                </a:ext>
              </a:extLst>
            </p:cNvPr>
            <p:cNvSpPr/>
            <p:nvPr/>
          </p:nvSpPr>
          <p:spPr>
            <a:xfrm>
              <a:off x="6582003" y="155667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6B7B88-57DB-46C7-9843-F5527835DF3A}"/>
                </a:ext>
              </a:extLst>
            </p:cNvPr>
            <p:cNvSpPr/>
            <p:nvPr/>
          </p:nvSpPr>
          <p:spPr>
            <a:xfrm>
              <a:off x="7341136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06253B-0A60-4938-875C-23BF2DA43841}"/>
                </a:ext>
              </a:extLst>
            </p:cNvPr>
            <p:cNvSpPr/>
            <p:nvPr/>
          </p:nvSpPr>
          <p:spPr>
            <a:xfrm>
              <a:off x="7457699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73C7C-7B91-4621-8A83-08D8962EDD48}"/>
                </a:ext>
              </a:extLst>
            </p:cNvPr>
            <p:cNvCxnSpPr>
              <a:cxnSpLocks/>
              <a:stCxn id="13" idx="0"/>
              <a:endCxn id="8" idx="4"/>
            </p:cNvCxnSpPr>
            <p:nvPr/>
          </p:nvCxnSpPr>
          <p:spPr>
            <a:xfrm flipV="1">
              <a:off x="6684936" y="1006221"/>
              <a:ext cx="0" cy="55045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F97EC5-6709-4B7F-86D2-74198436FD21}"/>
                </a:ext>
              </a:extLst>
            </p:cNvPr>
            <p:cNvCxnSpPr>
              <a:cxnSpLocks/>
              <a:stCxn id="11" idx="3"/>
              <a:endCxn id="14" idx="7"/>
            </p:cNvCxnSpPr>
            <p:nvPr/>
          </p:nvCxnSpPr>
          <p:spPr>
            <a:xfrm flipH="1">
              <a:off x="7516853" y="1469105"/>
              <a:ext cx="768438" cy="875413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6B17F2B-3A45-41B6-9238-F6B37E019AEF}"/>
                </a:ext>
              </a:extLst>
            </p:cNvPr>
            <p:cNvCxnSpPr>
              <a:cxnSpLocks/>
              <a:stCxn id="10" idx="7"/>
              <a:endCxn id="15" idx="3"/>
            </p:cNvCxnSpPr>
            <p:nvPr/>
          </p:nvCxnSpPr>
          <p:spPr>
            <a:xfrm flipV="1">
              <a:off x="6501249" y="1469105"/>
              <a:ext cx="986598" cy="962923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317199-6BFA-4F39-B2CD-655AB88321D7}"/>
                </a:ext>
              </a:extLst>
            </p:cNvPr>
            <p:cNvCxnSpPr>
              <a:cxnSpLocks/>
              <a:stCxn id="15" idx="1"/>
              <a:endCxn id="8" idx="5"/>
            </p:cNvCxnSpPr>
            <p:nvPr/>
          </p:nvCxnSpPr>
          <p:spPr>
            <a:xfrm flipH="1" flipV="1">
              <a:off x="6757720" y="980962"/>
              <a:ext cx="730127" cy="36618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1975C1-3FE3-4A73-B42C-0D30AA8539BC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7663564" y="1408124"/>
              <a:ext cx="591579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3DCCD0-0D12-476E-BDBF-DE3041870447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6787868" y="885152"/>
              <a:ext cx="990346" cy="34829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87CD73-D925-4261-A7AA-DABEE803E9FB}"/>
                </a:ext>
              </a:extLst>
            </p:cNvPr>
            <p:cNvCxnSpPr>
              <a:cxnSpLocks/>
              <a:stCxn id="14" idx="6"/>
              <a:endCxn id="12" idx="2"/>
            </p:cNvCxnSpPr>
            <p:nvPr/>
          </p:nvCxnSpPr>
          <p:spPr>
            <a:xfrm>
              <a:off x="7547001" y="2405500"/>
              <a:ext cx="632671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0D34D8-33BC-4B41-893E-DF933571FAD6}"/>
              </a:ext>
            </a:extLst>
          </p:cNvPr>
          <p:cNvGrpSpPr/>
          <p:nvPr/>
        </p:nvGrpSpPr>
        <p:grpSpPr>
          <a:xfrm>
            <a:off x="4496590" y="2429478"/>
            <a:ext cx="2787873" cy="2866164"/>
            <a:chOff x="9244140" y="1686527"/>
            <a:chExt cx="1971528" cy="202689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EFC529-1518-4B14-A2B1-AA23D2F393B5}"/>
                </a:ext>
              </a:extLst>
            </p:cNvPr>
            <p:cNvSpPr/>
            <p:nvPr/>
          </p:nvSpPr>
          <p:spPr>
            <a:xfrm>
              <a:off x="9244140" y="1686527"/>
              <a:ext cx="1971528" cy="2026894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526E52-2AFA-425F-8CE0-CBDED9216883}"/>
                </a:ext>
              </a:extLst>
            </p:cNvPr>
            <p:cNvSpPr/>
            <p:nvPr/>
          </p:nvSpPr>
          <p:spPr>
            <a:xfrm>
              <a:off x="9628639" y="2082980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4B0F76-5FCD-41B5-89FF-9FE8DA9ABF18}"/>
                </a:ext>
              </a:extLst>
            </p:cNvPr>
            <p:cNvSpPr/>
            <p:nvPr/>
          </p:nvSpPr>
          <p:spPr>
            <a:xfrm>
              <a:off x="10575015" y="2055425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03520D-EE4A-4508-B9EE-285DA009C49F}"/>
                </a:ext>
              </a:extLst>
            </p:cNvPr>
            <p:cNvSpPr/>
            <p:nvPr/>
          </p:nvSpPr>
          <p:spPr>
            <a:xfrm>
              <a:off x="9425733" y="3327474"/>
              <a:ext cx="162869" cy="136457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DF59F2-A91D-4D3C-BF3D-93D94F7BD3AE}"/>
                </a:ext>
              </a:extLst>
            </p:cNvPr>
            <p:cNvSpPr/>
            <p:nvPr/>
          </p:nvSpPr>
          <p:spPr>
            <a:xfrm>
              <a:off x="10952335" y="2469172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5084ED-CFC2-4AA1-9625-EC55374BBF00}"/>
                </a:ext>
              </a:extLst>
            </p:cNvPr>
            <p:cNvSpPr/>
            <p:nvPr/>
          </p:nvSpPr>
          <p:spPr>
            <a:xfrm>
              <a:off x="10892626" y="3258241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E70966-18B6-498E-A1DC-F1BCC42F1B05}"/>
                </a:ext>
              </a:extLst>
            </p:cNvPr>
            <p:cNvSpPr/>
            <p:nvPr/>
          </p:nvSpPr>
          <p:spPr>
            <a:xfrm>
              <a:off x="9628639" y="2654929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319E17-D4F7-4057-90B3-1DA8F822C339}"/>
                </a:ext>
              </a:extLst>
            </p:cNvPr>
            <p:cNvSpPr/>
            <p:nvPr/>
          </p:nvSpPr>
          <p:spPr>
            <a:xfrm>
              <a:off x="10229223" y="3258241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1803AF7-E7C4-4007-8140-C0CEAA9F2041}"/>
                </a:ext>
              </a:extLst>
            </p:cNvPr>
            <p:cNvSpPr/>
            <p:nvPr/>
          </p:nvSpPr>
          <p:spPr>
            <a:xfrm>
              <a:off x="10321441" y="2469172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3D23D9-DB46-4B0B-ACBB-215473F17231}"/>
                </a:ext>
              </a:extLst>
            </p:cNvPr>
            <p:cNvCxnSpPr>
              <a:cxnSpLocks/>
              <a:stCxn id="31" idx="0"/>
              <a:endCxn id="26" idx="4"/>
            </p:cNvCxnSpPr>
            <p:nvPr/>
          </p:nvCxnSpPr>
          <p:spPr>
            <a:xfrm flipV="1">
              <a:off x="9710074" y="2219437"/>
              <a:ext cx="0" cy="435492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043213-C608-4D00-9B45-8525F7FA619A}"/>
                </a:ext>
              </a:extLst>
            </p:cNvPr>
            <p:cNvCxnSpPr>
              <a:cxnSpLocks/>
              <a:stCxn id="29" idx="3"/>
              <a:endCxn id="32" idx="7"/>
            </p:cNvCxnSpPr>
            <p:nvPr/>
          </p:nvCxnSpPr>
          <p:spPr>
            <a:xfrm flipH="1">
              <a:off x="10368240" y="2585646"/>
              <a:ext cx="607946" cy="69257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62DC0B0-8C14-4B2C-BF2F-E0FC3CBA2D91}"/>
                </a:ext>
              </a:extLst>
            </p:cNvPr>
            <p:cNvCxnSpPr>
              <a:cxnSpLocks/>
              <a:stCxn id="28" idx="7"/>
              <a:endCxn id="33" idx="3"/>
            </p:cNvCxnSpPr>
            <p:nvPr/>
          </p:nvCxnSpPr>
          <p:spPr>
            <a:xfrm flipV="1">
              <a:off x="9564751" y="2585646"/>
              <a:ext cx="780542" cy="761812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F39D198-8539-41CA-9AF6-AEA78AE4717A}"/>
                </a:ext>
              </a:extLst>
            </p:cNvPr>
            <p:cNvCxnSpPr>
              <a:cxnSpLocks/>
              <a:stCxn id="33" idx="1"/>
              <a:endCxn id="26" idx="5"/>
            </p:cNvCxnSpPr>
            <p:nvPr/>
          </p:nvCxnSpPr>
          <p:spPr>
            <a:xfrm flipH="1" flipV="1">
              <a:off x="9767656" y="2199454"/>
              <a:ext cx="577636" cy="289701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9BDD884-E02D-4E4C-99BC-C7B0CCA9FC2F}"/>
                </a:ext>
              </a:extLst>
            </p:cNvPr>
            <p:cNvCxnSpPr>
              <a:cxnSpLocks/>
              <a:stCxn id="33" idx="6"/>
              <a:endCxn id="29" idx="2"/>
            </p:cNvCxnSpPr>
            <p:nvPr/>
          </p:nvCxnSpPr>
          <p:spPr>
            <a:xfrm>
              <a:off x="10484310" y="2537401"/>
              <a:ext cx="468025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FF2B410-F3C2-4521-9F45-2F702A233BA9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9791508" y="2123654"/>
              <a:ext cx="783507" cy="27555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95CE362-2145-469A-9E1F-ECB05E1F6D3B}"/>
                </a:ext>
              </a:extLst>
            </p:cNvPr>
            <p:cNvCxnSpPr>
              <a:cxnSpLocks/>
              <a:stCxn id="32" idx="6"/>
              <a:endCxn id="30" idx="2"/>
            </p:cNvCxnSpPr>
            <p:nvPr/>
          </p:nvCxnSpPr>
          <p:spPr>
            <a:xfrm>
              <a:off x="10392092" y="3326470"/>
              <a:ext cx="500534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BF280C-18CC-4B4A-B4AD-5276C7277DBA}"/>
                </a:ext>
              </a:extLst>
            </p:cNvPr>
            <p:cNvSpPr/>
            <p:nvPr/>
          </p:nvSpPr>
          <p:spPr>
            <a:xfrm>
              <a:off x="9980182" y="2275845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24F8C3-7F6F-4461-8165-0B492DC0159C}"/>
                </a:ext>
              </a:extLst>
            </p:cNvPr>
            <p:cNvSpPr/>
            <p:nvPr/>
          </p:nvSpPr>
          <p:spPr>
            <a:xfrm>
              <a:off x="9640960" y="2385840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8307B72-AD9D-416B-8F76-0E90F769E44A}"/>
                </a:ext>
              </a:extLst>
            </p:cNvPr>
            <p:cNvSpPr/>
            <p:nvPr/>
          </p:nvSpPr>
          <p:spPr>
            <a:xfrm>
              <a:off x="10165874" y="2065186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E87333-2023-4CA4-8F1D-398DAD901E2F}"/>
                </a:ext>
              </a:extLst>
            </p:cNvPr>
            <p:cNvSpPr/>
            <p:nvPr/>
          </p:nvSpPr>
          <p:spPr>
            <a:xfrm>
              <a:off x="10654973" y="2472122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3AD4EA-AE15-4022-84BF-2C87D2BC9F30}"/>
                </a:ext>
              </a:extLst>
            </p:cNvPr>
            <p:cNvSpPr/>
            <p:nvPr/>
          </p:nvSpPr>
          <p:spPr>
            <a:xfrm>
              <a:off x="9932114" y="2868586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6F79E5-1237-410D-8385-F0AD7348CF4C}"/>
                </a:ext>
              </a:extLst>
            </p:cNvPr>
            <p:cNvSpPr/>
            <p:nvPr/>
          </p:nvSpPr>
          <p:spPr>
            <a:xfrm>
              <a:off x="10613524" y="2860245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FCA0AD-7389-43CE-BBC3-DCA58D767535}"/>
                </a:ext>
              </a:extLst>
            </p:cNvPr>
            <p:cNvSpPr/>
            <p:nvPr/>
          </p:nvSpPr>
          <p:spPr>
            <a:xfrm>
              <a:off x="10589796" y="3273113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5DB02-F254-4F0D-A800-73D126A7A0DA}"/>
              </a:ext>
            </a:extLst>
          </p:cNvPr>
          <p:cNvGrpSpPr/>
          <p:nvPr/>
        </p:nvGrpSpPr>
        <p:grpSpPr>
          <a:xfrm>
            <a:off x="7887404" y="2427844"/>
            <a:ext cx="2787873" cy="2866164"/>
            <a:chOff x="9196216" y="4292898"/>
            <a:chExt cx="1971528" cy="202689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941ED3D-A990-4088-876D-6B2D3916FF50}"/>
                </a:ext>
              </a:extLst>
            </p:cNvPr>
            <p:cNvSpPr/>
            <p:nvPr/>
          </p:nvSpPr>
          <p:spPr>
            <a:xfrm>
              <a:off x="9196216" y="4292898"/>
              <a:ext cx="1971528" cy="2026894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492CD6-14A2-45E8-B80A-F98A5304D7EF}"/>
                </a:ext>
              </a:extLst>
            </p:cNvPr>
            <p:cNvSpPr/>
            <p:nvPr/>
          </p:nvSpPr>
          <p:spPr>
            <a:xfrm>
              <a:off x="9580715" y="4689351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8684C01-CDB1-438D-ABCB-DEE16E12AC47}"/>
                </a:ext>
              </a:extLst>
            </p:cNvPr>
            <p:cNvSpPr/>
            <p:nvPr/>
          </p:nvSpPr>
          <p:spPr>
            <a:xfrm>
              <a:off x="10527091" y="4661796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B1A650-6628-4C5A-AF62-8FAFDB6125DE}"/>
                </a:ext>
              </a:extLst>
            </p:cNvPr>
            <p:cNvSpPr/>
            <p:nvPr/>
          </p:nvSpPr>
          <p:spPr>
            <a:xfrm>
              <a:off x="9377809" y="5933845"/>
              <a:ext cx="162869" cy="136457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332BA3-63D8-4FB6-A50A-5B835A462F25}"/>
                </a:ext>
              </a:extLst>
            </p:cNvPr>
            <p:cNvSpPr/>
            <p:nvPr/>
          </p:nvSpPr>
          <p:spPr>
            <a:xfrm>
              <a:off x="10904411" y="5075543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61E9CF-89EF-44A2-A5F2-8FEA92BA33D6}"/>
                </a:ext>
              </a:extLst>
            </p:cNvPr>
            <p:cNvSpPr/>
            <p:nvPr/>
          </p:nvSpPr>
          <p:spPr>
            <a:xfrm>
              <a:off x="10844703" y="5864612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132E8AB-6D66-4D5D-AE64-79A056F616F3}"/>
                </a:ext>
              </a:extLst>
            </p:cNvPr>
            <p:cNvSpPr/>
            <p:nvPr/>
          </p:nvSpPr>
          <p:spPr>
            <a:xfrm>
              <a:off x="9580715" y="5261300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BD6FE04-D288-44FB-B4D5-779F95E825D6}"/>
                </a:ext>
              </a:extLst>
            </p:cNvPr>
            <p:cNvSpPr/>
            <p:nvPr/>
          </p:nvSpPr>
          <p:spPr>
            <a:xfrm>
              <a:off x="10181299" y="5864612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AC49F05-2A43-4949-A6B7-7105E01A26C9}"/>
                </a:ext>
              </a:extLst>
            </p:cNvPr>
            <p:cNvSpPr/>
            <p:nvPr/>
          </p:nvSpPr>
          <p:spPr>
            <a:xfrm>
              <a:off x="10273517" y="5075543"/>
              <a:ext cx="162869" cy="136457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8B70D9-9836-42B5-B073-E839A5F55E3A}"/>
                </a:ext>
              </a:extLst>
            </p:cNvPr>
            <p:cNvCxnSpPr>
              <a:cxnSpLocks/>
              <a:stCxn id="56" idx="0"/>
              <a:endCxn id="51" idx="4"/>
            </p:cNvCxnSpPr>
            <p:nvPr/>
          </p:nvCxnSpPr>
          <p:spPr>
            <a:xfrm flipV="1">
              <a:off x="9662150" y="4825808"/>
              <a:ext cx="0" cy="435492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C1BB2C0-893E-4EAA-A17C-CB3CF6F9E21D}"/>
                </a:ext>
              </a:extLst>
            </p:cNvPr>
            <p:cNvCxnSpPr>
              <a:cxnSpLocks/>
              <a:stCxn id="54" idx="3"/>
              <a:endCxn id="57" idx="7"/>
            </p:cNvCxnSpPr>
            <p:nvPr/>
          </p:nvCxnSpPr>
          <p:spPr>
            <a:xfrm flipH="1">
              <a:off x="10320317" y="5192017"/>
              <a:ext cx="607946" cy="69257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3E72C99-297F-451A-B2A9-956891C41CA9}"/>
                </a:ext>
              </a:extLst>
            </p:cNvPr>
            <p:cNvCxnSpPr>
              <a:cxnSpLocks/>
              <a:stCxn id="53" idx="7"/>
              <a:endCxn id="58" idx="3"/>
            </p:cNvCxnSpPr>
            <p:nvPr/>
          </p:nvCxnSpPr>
          <p:spPr>
            <a:xfrm flipV="1">
              <a:off x="9516827" y="5192017"/>
              <a:ext cx="780542" cy="761812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94D2657-5F74-498C-B88F-7B38E8511F21}"/>
                </a:ext>
              </a:extLst>
            </p:cNvPr>
            <p:cNvCxnSpPr>
              <a:cxnSpLocks/>
              <a:stCxn id="58" idx="1"/>
              <a:endCxn id="51" idx="5"/>
            </p:cNvCxnSpPr>
            <p:nvPr/>
          </p:nvCxnSpPr>
          <p:spPr>
            <a:xfrm flipH="1" flipV="1">
              <a:off x="9719733" y="4805825"/>
              <a:ext cx="577636" cy="289701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0AD2B3E-395D-44AF-80A1-0BFD4D83EF2C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10436386" y="5143772"/>
              <a:ext cx="468025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535EF5-30BD-4DD3-BF83-751215FB5050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9743584" y="4730025"/>
              <a:ext cx="783507" cy="27555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F521ED7-C087-44A6-82AB-0D85FA205A4B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>
              <a:off x="10344168" y="5932841"/>
              <a:ext cx="500534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9FB765-6DB8-4319-9CCD-A25A47EE628C}"/>
                </a:ext>
              </a:extLst>
            </p:cNvPr>
            <p:cNvSpPr/>
            <p:nvPr/>
          </p:nvSpPr>
          <p:spPr>
            <a:xfrm>
              <a:off x="9932259" y="4882216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48A69E7-572B-4A96-96BF-DBE488F71345}"/>
                </a:ext>
              </a:extLst>
            </p:cNvPr>
            <p:cNvSpPr/>
            <p:nvPr/>
          </p:nvSpPr>
          <p:spPr>
            <a:xfrm>
              <a:off x="9593036" y="4992211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1831792-9822-40A5-BE9D-7554AC106A61}"/>
                </a:ext>
              </a:extLst>
            </p:cNvPr>
            <p:cNvSpPr/>
            <p:nvPr/>
          </p:nvSpPr>
          <p:spPr>
            <a:xfrm>
              <a:off x="10117951" y="4671557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E5FEAD-D1F2-4B6D-B56C-76EA24498C1B}"/>
                </a:ext>
              </a:extLst>
            </p:cNvPr>
            <p:cNvSpPr/>
            <p:nvPr/>
          </p:nvSpPr>
          <p:spPr>
            <a:xfrm>
              <a:off x="10607050" y="5078493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45253F-29A5-4AD2-8140-78CC3A291437}"/>
                </a:ext>
              </a:extLst>
            </p:cNvPr>
            <p:cNvSpPr/>
            <p:nvPr/>
          </p:nvSpPr>
          <p:spPr>
            <a:xfrm>
              <a:off x="9884190" y="5474957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1A41788-D7FA-482C-A3E5-61633756132F}"/>
                </a:ext>
              </a:extLst>
            </p:cNvPr>
            <p:cNvSpPr/>
            <p:nvPr/>
          </p:nvSpPr>
          <p:spPr>
            <a:xfrm>
              <a:off x="10565600" y="5466616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8788B63-542F-4258-B3A0-B1F3FFB88D1E}"/>
                </a:ext>
              </a:extLst>
            </p:cNvPr>
            <p:cNvSpPr/>
            <p:nvPr/>
          </p:nvSpPr>
          <p:spPr>
            <a:xfrm>
              <a:off x="10541872" y="5879484"/>
              <a:ext cx="126696" cy="12669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C9A5AF5-7429-4E16-83B0-CD59B0970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0373" y="5601561"/>
              <a:ext cx="152753" cy="148464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5748C1-B77A-458C-BB8E-E76382AE4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50" y="5219664"/>
              <a:ext cx="152753" cy="148464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9BBEAD2-696D-4224-BE4A-66141A351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9163" y="5692020"/>
              <a:ext cx="152753" cy="148464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E24B351-0A34-4CFA-BFE6-DC45AC6CE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4008" y="5321543"/>
              <a:ext cx="152753" cy="148464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011AAF2-19E3-4B95-86EF-C4F2C601166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5193" y="5043554"/>
              <a:ext cx="170784" cy="8907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028F3E9-E63E-47C7-9313-2C736F9C6DA8}"/>
                </a:ext>
              </a:extLst>
            </p:cNvPr>
            <p:cNvCxnSpPr>
              <a:cxnSpLocks/>
            </p:cNvCxnSpPr>
            <p:nvPr/>
          </p:nvCxnSpPr>
          <p:spPr>
            <a:xfrm>
              <a:off x="9740604" y="4871016"/>
              <a:ext cx="170784" cy="8907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86A8C9-311B-4830-9051-1E7E898144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26584" y="4931619"/>
              <a:ext cx="170784" cy="8907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97FA858-A164-4328-AA3F-8811EC5F1557}"/>
                </a:ext>
              </a:extLst>
            </p:cNvPr>
            <p:cNvCxnSpPr>
              <a:cxnSpLocks/>
            </p:cNvCxnSpPr>
            <p:nvPr/>
          </p:nvCxnSpPr>
          <p:spPr>
            <a:xfrm>
              <a:off x="9776262" y="4780764"/>
              <a:ext cx="154571" cy="83645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1CE69F-31E5-4A40-AD15-EBBAA0199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2610" y="4788018"/>
              <a:ext cx="182363" cy="772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14D3C29-1D4B-4729-915A-E6956FFBB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148" y="4704576"/>
              <a:ext cx="190880" cy="4759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9CFB93A-C60A-4218-AE75-89CAEEADF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2733" y="4680938"/>
              <a:ext cx="190880" cy="4759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2D8C272-D68C-43A3-BEF9-1D64E98CC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4034" y="4782444"/>
              <a:ext cx="179580" cy="301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CBD336-B908-49A1-A145-BF6080CD11CB}"/>
                </a:ext>
              </a:extLst>
            </p:cNvPr>
            <p:cNvCxnSpPr>
              <a:cxnSpLocks/>
            </p:cNvCxnSpPr>
            <p:nvPr/>
          </p:nvCxnSpPr>
          <p:spPr>
            <a:xfrm>
              <a:off x="9719163" y="5141841"/>
              <a:ext cx="0" cy="8434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F01B80A-033B-4C92-9A1F-D521BA074965}"/>
                </a:ext>
              </a:extLst>
            </p:cNvPr>
            <p:cNvCxnSpPr>
              <a:cxnSpLocks/>
            </p:cNvCxnSpPr>
            <p:nvPr/>
          </p:nvCxnSpPr>
          <p:spPr>
            <a:xfrm>
              <a:off x="9712216" y="4889449"/>
              <a:ext cx="0" cy="8434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495F162-F000-4415-B5C7-0A10D0A552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9584" y="4879423"/>
              <a:ext cx="0" cy="9765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C31B4A5-1C49-4ECF-8F00-C4D0C25F8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9584" y="5143188"/>
              <a:ext cx="0" cy="9765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4CD8A0-81FB-43BC-84EA-E55CCA5DD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8125" y="5094774"/>
              <a:ext cx="107475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D6B8996-0278-4542-8BF7-2578D3340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3899" y="5094774"/>
              <a:ext cx="107475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7E26A5D-EAC9-4C26-A6CD-32BEC323CF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029" y="5192016"/>
              <a:ext cx="9566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E546633-E1AD-4120-8FC5-DED12DCF283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037" y="5192016"/>
              <a:ext cx="9566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EF27A66-7415-45DC-B962-568FDAD0B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7334" y="5282486"/>
              <a:ext cx="105838" cy="11887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613D7E-07FD-4D7F-AA66-487F10895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9786" y="5253433"/>
              <a:ext cx="101990" cy="114549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AE673C6-DF3C-489C-9462-5CE37515A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9762" y="5680128"/>
              <a:ext cx="105838" cy="11887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999E70B-E47C-4C09-8721-543A68652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0803" y="5626514"/>
              <a:ext cx="101990" cy="114549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B2FA947-BD13-40D3-8FB5-E41F46F8E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6025" y="5884595"/>
              <a:ext cx="107475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30C44AE-1C05-44C4-ACDF-8F3021B65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9202" y="5884595"/>
              <a:ext cx="107475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AF11770-EFA0-4B8F-B64F-59414A6E6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106" y="5978236"/>
              <a:ext cx="9566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595E867-135E-4434-ABE6-25D50921AF8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594" y="5978236"/>
              <a:ext cx="9566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AE256A3-EA97-4066-B385-FBAC2C205F51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3590541" y="3861743"/>
            <a:ext cx="906049" cy="817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75F0E97-A640-428F-B383-639FD421CAA4}"/>
              </a:ext>
            </a:extLst>
          </p:cNvPr>
          <p:cNvCxnSpPr>
            <a:cxnSpLocks/>
            <a:stCxn id="25" idx="3"/>
            <a:endCxn id="50" idx="1"/>
          </p:cNvCxnSpPr>
          <p:nvPr/>
        </p:nvCxnSpPr>
        <p:spPr>
          <a:xfrm flipV="1">
            <a:off x="7284463" y="3860926"/>
            <a:ext cx="602941" cy="163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4A5299-54A2-4185-B903-E0AA20DD35EA}"/>
              </a:ext>
            </a:extLst>
          </p:cNvPr>
          <p:cNvSpPr/>
          <p:nvPr/>
        </p:nvSpPr>
        <p:spPr>
          <a:xfrm>
            <a:off x="369219" y="1271821"/>
            <a:ext cx="3321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Belief Propagation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4C6F0C-70E1-4B0B-BB43-A58E18FDB41F}"/>
              </a:ext>
            </a:extLst>
          </p:cNvPr>
          <p:cNvGrpSpPr/>
          <p:nvPr/>
        </p:nvGrpSpPr>
        <p:grpSpPr>
          <a:xfrm>
            <a:off x="4848130" y="2400559"/>
            <a:ext cx="2853360" cy="2867798"/>
            <a:chOff x="4624692" y="2427844"/>
            <a:chExt cx="2853360" cy="28677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0E879B-1931-49EC-A3FB-4FC28C5895E7}"/>
                </a:ext>
              </a:extLst>
            </p:cNvPr>
            <p:cNvGrpSpPr/>
            <p:nvPr/>
          </p:nvGrpSpPr>
          <p:grpSpPr>
            <a:xfrm>
              <a:off x="4624692" y="2427844"/>
              <a:ext cx="2789462" cy="2867798"/>
              <a:chOff x="6096000" y="332627"/>
              <a:chExt cx="2491994" cy="256197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97660E5-3A5F-4CB5-960B-DD21F174A4EB}"/>
                  </a:ext>
                </a:extLst>
              </p:cNvPr>
              <p:cNvSpPr/>
              <p:nvPr/>
            </p:nvSpPr>
            <p:spPr>
              <a:xfrm>
                <a:off x="6096000" y="332627"/>
                <a:ext cx="2491994" cy="256197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382E27-9483-4B0C-ACD6-53A9CAB84A97}"/>
                  </a:ext>
                </a:extLst>
              </p:cNvPr>
              <p:cNvSpPr/>
              <p:nvPr/>
            </p:nvSpPr>
            <p:spPr>
              <a:xfrm>
                <a:off x="6582003" y="833740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5DE83BE-6648-42B9-97C6-6F96E18CF5D5}"/>
                  </a:ext>
                </a:extLst>
              </p:cNvPr>
              <p:cNvSpPr/>
              <p:nvPr/>
            </p:nvSpPr>
            <p:spPr>
              <a:xfrm>
                <a:off x="7778214" y="798911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18F4C7A-B6E4-4C4D-BAA0-D881DD48D052}"/>
                  </a:ext>
                </a:extLst>
              </p:cNvPr>
              <p:cNvSpPr/>
              <p:nvPr/>
            </p:nvSpPr>
            <p:spPr>
              <a:xfrm>
                <a:off x="6325532" y="2406769"/>
                <a:ext cx="205865" cy="172481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1CEBBA9-DCE8-4D8B-905E-623F2E84B6BF}"/>
                  </a:ext>
                </a:extLst>
              </p:cNvPr>
              <p:cNvSpPr/>
              <p:nvPr/>
            </p:nvSpPr>
            <p:spPr>
              <a:xfrm>
                <a:off x="8255143" y="1321883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522BCDB-C653-4909-AED3-39319076596F}"/>
                  </a:ext>
                </a:extLst>
              </p:cNvPr>
              <p:cNvSpPr/>
              <p:nvPr/>
            </p:nvSpPr>
            <p:spPr>
              <a:xfrm>
                <a:off x="8179672" y="231925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5732A3-BD34-4E0B-A1B7-AE5FA70E7C7E}"/>
                  </a:ext>
                </a:extLst>
              </p:cNvPr>
              <p:cNvSpPr/>
              <p:nvPr/>
            </p:nvSpPr>
            <p:spPr>
              <a:xfrm>
                <a:off x="6582003" y="155667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4210707-73CC-4809-B4E3-5065888ACA36}"/>
                  </a:ext>
                </a:extLst>
              </p:cNvPr>
              <p:cNvSpPr/>
              <p:nvPr/>
            </p:nvSpPr>
            <p:spPr>
              <a:xfrm>
                <a:off x="7341136" y="231925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90BEA6-544B-40CD-8400-AF62489D68F8}"/>
                  </a:ext>
                </a:extLst>
              </p:cNvPr>
              <p:cNvSpPr/>
              <p:nvPr/>
            </p:nvSpPr>
            <p:spPr>
              <a:xfrm>
                <a:off x="7457699" y="1321883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6FAC5AF-F274-4656-AC7E-62870D119140}"/>
                  </a:ext>
                </a:extLst>
              </p:cNvPr>
              <p:cNvCxnSpPr>
                <a:cxnSpLocks/>
                <a:stCxn id="10" idx="0"/>
                <a:endCxn id="5" idx="4"/>
              </p:cNvCxnSpPr>
              <p:nvPr/>
            </p:nvCxnSpPr>
            <p:spPr>
              <a:xfrm flipV="1">
                <a:off x="6684936" y="1006221"/>
                <a:ext cx="0" cy="550458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F5D57DC-18E8-46AB-9439-39354BF0F0CC}"/>
                  </a:ext>
                </a:extLst>
              </p:cNvPr>
              <p:cNvCxnSpPr>
                <a:cxnSpLocks/>
                <a:stCxn id="8" idx="3"/>
                <a:endCxn id="11" idx="7"/>
              </p:cNvCxnSpPr>
              <p:nvPr/>
            </p:nvCxnSpPr>
            <p:spPr>
              <a:xfrm flipH="1">
                <a:off x="7516853" y="1469105"/>
                <a:ext cx="768438" cy="875413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92E0C90-D5FB-4289-9877-4B61F6FF5BEE}"/>
                  </a:ext>
                </a:extLst>
              </p:cNvPr>
              <p:cNvCxnSpPr>
                <a:cxnSpLocks/>
                <a:stCxn id="7" idx="7"/>
                <a:endCxn id="12" idx="3"/>
              </p:cNvCxnSpPr>
              <p:nvPr/>
            </p:nvCxnSpPr>
            <p:spPr>
              <a:xfrm flipV="1">
                <a:off x="6501249" y="1469105"/>
                <a:ext cx="986598" cy="962923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B01C88C-B2A7-4B5D-892B-DB28165F16E3}"/>
                  </a:ext>
                </a:extLst>
              </p:cNvPr>
              <p:cNvCxnSpPr>
                <a:cxnSpLocks/>
                <a:stCxn id="12" idx="1"/>
                <a:endCxn id="5" idx="5"/>
              </p:cNvCxnSpPr>
              <p:nvPr/>
            </p:nvCxnSpPr>
            <p:spPr>
              <a:xfrm flipH="1" flipV="1">
                <a:off x="6757720" y="980962"/>
                <a:ext cx="730127" cy="36618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7209FDB-6883-4A96-84FE-4364F9F413E5}"/>
                  </a:ext>
                </a:extLst>
              </p:cNvPr>
              <p:cNvCxnSpPr>
                <a:cxnSpLocks/>
                <a:stCxn id="12" idx="6"/>
                <a:endCxn id="8" idx="2"/>
              </p:cNvCxnSpPr>
              <p:nvPr/>
            </p:nvCxnSpPr>
            <p:spPr>
              <a:xfrm>
                <a:off x="7663564" y="1408124"/>
                <a:ext cx="591579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5951AA5-CD38-4D18-8A70-6330576E8B9E}"/>
                  </a:ext>
                </a:extLst>
              </p:cNvPr>
              <p:cNvCxnSpPr>
                <a:cxnSpLocks/>
                <a:stCxn id="5" idx="6"/>
                <a:endCxn id="6" idx="2"/>
              </p:cNvCxnSpPr>
              <p:nvPr/>
            </p:nvCxnSpPr>
            <p:spPr>
              <a:xfrm flipV="1">
                <a:off x="6787868" y="885152"/>
                <a:ext cx="990346" cy="34829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390BC30-D9DF-4555-94A3-4D46FB5E89FC}"/>
                  </a:ext>
                </a:extLst>
              </p:cNvPr>
              <p:cNvCxnSpPr>
                <a:cxnSpLocks/>
                <a:stCxn id="11" idx="6"/>
                <a:endCxn id="9" idx="2"/>
              </p:cNvCxnSpPr>
              <p:nvPr/>
            </p:nvCxnSpPr>
            <p:spPr>
              <a:xfrm>
                <a:off x="7547001" y="2405500"/>
                <a:ext cx="632671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C3E1A0-7831-4377-AE42-E76693BD5F9E}"/>
                </a:ext>
              </a:extLst>
            </p:cNvPr>
            <p:cNvSpPr txBox="1"/>
            <p:nvPr/>
          </p:nvSpPr>
          <p:spPr>
            <a:xfrm>
              <a:off x="5477017" y="423891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E54F1-6B23-42A2-878F-A67EC1621586}"/>
                </a:ext>
              </a:extLst>
            </p:cNvPr>
            <p:cNvSpPr txBox="1"/>
            <p:nvPr/>
          </p:nvSpPr>
          <p:spPr>
            <a:xfrm>
              <a:off x="6212241" y="32170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97D020-2313-41EF-BEC5-6A2DD5A71D0E}"/>
                </a:ext>
              </a:extLst>
            </p:cNvPr>
            <p:cNvSpPr txBox="1"/>
            <p:nvPr/>
          </p:nvSpPr>
          <p:spPr>
            <a:xfrm>
              <a:off x="5448524" y="331580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59FBC-22A1-4E56-832D-A48B78DD2F3A}"/>
                </a:ext>
              </a:extLst>
            </p:cNvPr>
            <p:cNvSpPr txBox="1"/>
            <p:nvPr/>
          </p:nvSpPr>
          <p:spPr>
            <a:xfrm>
              <a:off x="6336341" y="359460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69FB14-37B4-4A05-97C1-C2703B22C53F}"/>
                </a:ext>
              </a:extLst>
            </p:cNvPr>
            <p:cNvSpPr txBox="1"/>
            <p:nvPr/>
          </p:nvSpPr>
          <p:spPr>
            <a:xfrm>
              <a:off x="4996842" y="263543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79F9FA-FB69-4A6D-A832-CD815E112D56}"/>
                </a:ext>
              </a:extLst>
            </p:cNvPr>
            <p:cNvSpPr txBox="1"/>
            <p:nvPr/>
          </p:nvSpPr>
          <p:spPr>
            <a:xfrm>
              <a:off x="5629587" y="275010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D24C60-94F1-4E8B-84DA-D1F389A11E7D}"/>
                </a:ext>
              </a:extLst>
            </p:cNvPr>
            <p:cNvSpPr txBox="1"/>
            <p:nvPr/>
          </p:nvSpPr>
          <p:spPr>
            <a:xfrm>
              <a:off x="6513639" y="261074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DD4454-F22F-40B8-914E-C27AD2890F62}"/>
                </a:ext>
              </a:extLst>
            </p:cNvPr>
            <p:cNvSpPr txBox="1"/>
            <p:nvPr/>
          </p:nvSpPr>
          <p:spPr>
            <a:xfrm>
              <a:off x="4804526" y="330526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E4EA9F-AA2E-4413-BC6F-48040864C3EF}"/>
                </a:ext>
              </a:extLst>
            </p:cNvPr>
            <p:cNvSpPr txBox="1"/>
            <p:nvPr/>
          </p:nvSpPr>
          <p:spPr>
            <a:xfrm>
              <a:off x="4756836" y="3931120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0.015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39277F-A0F2-41E0-8E79-4A5A0707CD92}"/>
                </a:ext>
              </a:extLst>
            </p:cNvPr>
            <p:cNvSpPr txBox="1"/>
            <p:nvPr/>
          </p:nvSpPr>
          <p:spPr>
            <a:xfrm>
              <a:off x="6896176" y="32097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EFA512-B758-4303-8474-459030726BBA}"/>
                </a:ext>
              </a:extLst>
            </p:cNvPr>
            <p:cNvSpPr txBox="1"/>
            <p:nvPr/>
          </p:nvSpPr>
          <p:spPr>
            <a:xfrm>
              <a:off x="6695241" y="40662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EDBB69-64F9-4DD5-ABA1-CB98754891CC}"/>
                </a:ext>
              </a:extLst>
            </p:cNvPr>
            <p:cNvSpPr txBox="1"/>
            <p:nvPr/>
          </p:nvSpPr>
          <p:spPr>
            <a:xfrm>
              <a:off x="5770302" y="477784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4775C96-82EB-4A34-8F56-360C5980AE32}"/>
                </a:ext>
              </a:extLst>
            </p:cNvPr>
            <p:cNvSpPr txBox="1"/>
            <p:nvPr/>
          </p:nvSpPr>
          <p:spPr>
            <a:xfrm>
              <a:off x="6326214" y="476419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95243E-54CE-4CD4-A890-CDA6115DF7B9}"/>
                </a:ext>
              </a:extLst>
            </p:cNvPr>
            <p:cNvSpPr txBox="1"/>
            <p:nvPr/>
          </p:nvSpPr>
          <p:spPr>
            <a:xfrm>
              <a:off x="6767601" y="4750311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0.005</a:t>
              </a:r>
            </a:p>
          </p:txBody>
        </p:sp>
      </p:grp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6CEFCBE9-AE89-495B-91BA-2E8B9101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FC5E55-FAFC-4C25-B936-3DBC097E158A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65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4A5299-54A2-4185-B903-E0AA20DD35EA}"/>
              </a:ext>
            </a:extLst>
          </p:cNvPr>
          <p:cNvSpPr/>
          <p:nvPr/>
        </p:nvSpPr>
        <p:spPr>
          <a:xfrm>
            <a:off x="369219" y="1271821"/>
            <a:ext cx="26837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Security Score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4EA6E-2F87-440F-826F-625F9FE2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31"/>
          <a:stretch/>
        </p:blipFill>
        <p:spPr>
          <a:xfrm>
            <a:off x="5790872" y="1992170"/>
            <a:ext cx="5524500" cy="12382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F0BF1B-CBCB-4595-9553-5D6E81B7C910}"/>
              </a:ext>
            </a:extLst>
          </p:cNvPr>
          <p:cNvGrpSpPr/>
          <p:nvPr/>
        </p:nvGrpSpPr>
        <p:grpSpPr>
          <a:xfrm>
            <a:off x="4397105" y="3429000"/>
            <a:ext cx="2853360" cy="2867798"/>
            <a:chOff x="4624692" y="2427844"/>
            <a:chExt cx="2853360" cy="28677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135E8F-6E5E-43B5-B03D-80C4D6ED6B6D}"/>
                </a:ext>
              </a:extLst>
            </p:cNvPr>
            <p:cNvGrpSpPr/>
            <p:nvPr/>
          </p:nvGrpSpPr>
          <p:grpSpPr>
            <a:xfrm>
              <a:off x="4624692" y="2427844"/>
              <a:ext cx="2789462" cy="2867798"/>
              <a:chOff x="6096000" y="332627"/>
              <a:chExt cx="2491994" cy="2561976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D176DC7-E9C4-4A78-B14E-E1E5EB803E23}"/>
                  </a:ext>
                </a:extLst>
              </p:cNvPr>
              <p:cNvSpPr/>
              <p:nvPr/>
            </p:nvSpPr>
            <p:spPr>
              <a:xfrm>
                <a:off x="6096000" y="332627"/>
                <a:ext cx="2491994" cy="256197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A05D031-22B8-400D-B29D-E8A771AC54F0}"/>
                  </a:ext>
                </a:extLst>
              </p:cNvPr>
              <p:cNvSpPr/>
              <p:nvPr/>
            </p:nvSpPr>
            <p:spPr>
              <a:xfrm>
                <a:off x="6582003" y="833740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992AFA3-04E2-4B86-BDC3-5BB477AB243B}"/>
                  </a:ext>
                </a:extLst>
              </p:cNvPr>
              <p:cNvSpPr/>
              <p:nvPr/>
            </p:nvSpPr>
            <p:spPr>
              <a:xfrm>
                <a:off x="7778214" y="798911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F8100D3-3CE0-4AA1-8EFB-75D9176DEAAD}"/>
                  </a:ext>
                </a:extLst>
              </p:cNvPr>
              <p:cNvSpPr/>
              <p:nvPr/>
            </p:nvSpPr>
            <p:spPr>
              <a:xfrm>
                <a:off x="6325532" y="2406769"/>
                <a:ext cx="205865" cy="172481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F4FDBDF-A09A-4A02-B6F8-70D1CAD78912}"/>
                  </a:ext>
                </a:extLst>
              </p:cNvPr>
              <p:cNvSpPr/>
              <p:nvPr/>
            </p:nvSpPr>
            <p:spPr>
              <a:xfrm>
                <a:off x="8255143" y="1321883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532D07-A5D9-4042-A3B3-DB8C88B40874}"/>
                  </a:ext>
                </a:extLst>
              </p:cNvPr>
              <p:cNvSpPr/>
              <p:nvPr/>
            </p:nvSpPr>
            <p:spPr>
              <a:xfrm>
                <a:off x="8179672" y="231925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12B7938-975C-4FA1-8F04-3E30A6664E5A}"/>
                  </a:ext>
                </a:extLst>
              </p:cNvPr>
              <p:cNvSpPr/>
              <p:nvPr/>
            </p:nvSpPr>
            <p:spPr>
              <a:xfrm>
                <a:off x="6582003" y="155667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D4FE464-E8C2-4B0B-BEEB-D6F7BE2FB55D}"/>
                  </a:ext>
                </a:extLst>
              </p:cNvPr>
              <p:cNvSpPr/>
              <p:nvPr/>
            </p:nvSpPr>
            <p:spPr>
              <a:xfrm>
                <a:off x="7341136" y="2319259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AB991BF-1431-4180-8309-17867F95B4FF}"/>
                  </a:ext>
                </a:extLst>
              </p:cNvPr>
              <p:cNvSpPr/>
              <p:nvPr/>
            </p:nvSpPr>
            <p:spPr>
              <a:xfrm>
                <a:off x="7457699" y="1321883"/>
                <a:ext cx="205865" cy="17248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4F32ABA-7065-495A-AC7A-38C6D8243638}"/>
                  </a:ext>
                </a:extLst>
              </p:cNvPr>
              <p:cNvCxnSpPr>
                <a:cxnSpLocks/>
                <a:stCxn id="27" idx="0"/>
                <a:endCxn id="22" idx="4"/>
              </p:cNvCxnSpPr>
              <p:nvPr/>
            </p:nvCxnSpPr>
            <p:spPr>
              <a:xfrm flipV="1">
                <a:off x="6684936" y="1006221"/>
                <a:ext cx="0" cy="550458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569B12-64EE-40FF-9475-5E803640D961}"/>
                  </a:ext>
                </a:extLst>
              </p:cNvPr>
              <p:cNvCxnSpPr>
                <a:cxnSpLocks/>
                <a:stCxn id="25" idx="3"/>
                <a:endCxn id="28" idx="7"/>
              </p:cNvCxnSpPr>
              <p:nvPr/>
            </p:nvCxnSpPr>
            <p:spPr>
              <a:xfrm flipH="1">
                <a:off x="7516853" y="1469105"/>
                <a:ext cx="768438" cy="875413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64107EA-0762-4C4B-B79F-C21011F702A2}"/>
                  </a:ext>
                </a:extLst>
              </p:cNvPr>
              <p:cNvCxnSpPr>
                <a:cxnSpLocks/>
                <a:stCxn id="24" idx="7"/>
                <a:endCxn id="29" idx="3"/>
              </p:cNvCxnSpPr>
              <p:nvPr/>
            </p:nvCxnSpPr>
            <p:spPr>
              <a:xfrm flipV="1">
                <a:off x="6501249" y="1469105"/>
                <a:ext cx="986598" cy="962923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B6E59FD-A40E-47E3-A81D-D48D1B10CF20}"/>
                  </a:ext>
                </a:extLst>
              </p:cNvPr>
              <p:cNvCxnSpPr>
                <a:cxnSpLocks/>
                <a:stCxn id="29" idx="1"/>
                <a:endCxn id="22" idx="5"/>
              </p:cNvCxnSpPr>
              <p:nvPr/>
            </p:nvCxnSpPr>
            <p:spPr>
              <a:xfrm flipH="1" flipV="1">
                <a:off x="6757720" y="980962"/>
                <a:ext cx="730127" cy="36618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05F0B24-A72E-4996-BD5B-1B5F3D9E1C9C}"/>
                  </a:ext>
                </a:extLst>
              </p:cNvPr>
              <p:cNvCxnSpPr>
                <a:cxnSpLocks/>
                <a:stCxn id="29" idx="6"/>
                <a:endCxn id="25" idx="2"/>
              </p:cNvCxnSpPr>
              <p:nvPr/>
            </p:nvCxnSpPr>
            <p:spPr>
              <a:xfrm>
                <a:off x="7663564" y="1408124"/>
                <a:ext cx="591579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A03401B-9274-4D6D-A989-781008786C76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 flipV="1">
                <a:off x="6787868" y="885152"/>
                <a:ext cx="990346" cy="34829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3822829-0B4A-49A0-B3D5-5A3592400DD5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>
                <a:off x="7547001" y="2405500"/>
                <a:ext cx="632671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F84ACC-8012-47C5-8EA5-E09335FAADD1}"/>
                </a:ext>
              </a:extLst>
            </p:cNvPr>
            <p:cNvSpPr txBox="1"/>
            <p:nvPr/>
          </p:nvSpPr>
          <p:spPr>
            <a:xfrm>
              <a:off x="5477017" y="423891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C6912F-9B0D-4A5B-841C-BE7FCE18B315}"/>
                </a:ext>
              </a:extLst>
            </p:cNvPr>
            <p:cNvSpPr txBox="1"/>
            <p:nvPr/>
          </p:nvSpPr>
          <p:spPr>
            <a:xfrm>
              <a:off x="6212241" y="32170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F1A75-3867-4454-88CE-4B4511D1B7B5}"/>
                </a:ext>
              </a:extLst>
            </p:cNvPr>
            <p:cNvSpPr txBox="1"/>
            <p:nvPr/>
          </p:nvSpPr>
          <p:spPr>
            <a:xfrm>
              <a:off x="5448524" y="331580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E6F96D-5AC5-4B4F-9C82-42D878D6E1F5}"/>
                </a:ext>
              </a:extLst>
            </p:cNvPr>
            <p:cNvSpPr txBox="1"/>
            <p:nvPr/>
          </p:nvSpPr>
          <p:spPr>
            <a:xfrm>
              <a:off x="6336341" y="359460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C3523C-154B-4285-99AC-70467F1666EA}"/>
                </a:ext>
              </a:extLst>
            </p:cNvPr>
            <p:cNvSpPr txBox="1"/>
            <p:nvPr/>
          </p:nvSpPr>
          <p:spPr>
            <a:xfrm>
              <a:off x="4996842" y="263543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14D215-3E23-4126-B86C-A8AEEEEAD6A5}"/>
                </a:ext>
              </a:extLst>
            </p:cNvPr>
            <p:cNvSpPr txBox="1"/>
            <p:nvPr/>
          </p:nvSpPr>
          <p:spPr>
            <a:xfrm>
              <a:off x="5629587" y="275010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21C02-5FFF-43E3-AB9E-246F6C68802B}"/>
                </a:ext>
              </a:extLst>
            </p:cNvPr>
            <p:cNvSpPr txBox="1"/>
            <p:nvPr/>
          </p:nvSpPr>
          <p:spPr>
            <a:xfrm>
              <a:off x="6513639" y="261074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B1717-8945-4918-BDED-57802947F734}"/>
                </a:ext>
              </a:extLst>
            </p:cNvPr>
            <p:cNvSpPr txBox="1"/>
            <p:nvPr/>
          </p:nvSpPr>
          <p:spPr>
            <a:xfrm>
              <a:off x="4804526" y="330526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52D95D-F981-431C-A104-847EA576E3DD}"/>
                </a:ext>
              </a:extLst>
            </p:cNvPr>
            <p:cNvSpPr txBox="1"/>
            <p:nvPr/>
          </p:nvSpPr>
          <p:spPr>
            <a:xfrm>
              <a:off x="4756836" y="3931120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86286B-046C-4372-BDBF-05F569B81F2A}"/>
                </a:ext>
              </a:extLst>
            </p:cNvPr>
            <p:cNvSpPr txBox="1"/>
            <p:nvPr/>
          </p:nvSpPr>
          <p:spPr>
            <a:xfrm>
              <a:off x="6896176" y="32097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9E550-3439-4428-BD03-4F152130B8F3}"/>
                </a:ext>
              </a:extLst>
            </p:cNvPr>
            <p:cNvSpPr txBox="1"/>
            <p:nvPr/>
          </p:nvSpPr>
          <p:spPr>
            <a:xfrm>
              <a:off x="6695241" y="40662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204A3B-0F92-4CB2-B8D2-6E1C9F453BE3}"/>
                </a:ext>
              </a:extLst>
            </p:cNvPr>
            <p:cNvSpPr txBox="1"/>
            <p:nvPr/>
          </p:nvSpPr>
          <p:spPr>
            <a:xfrm>
              <a:off x="5770302" y="477784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A38426-DF45-4949-B29B-96D18B685182}"/>
                </a:ext>
              </a:extLst>
            </p:cNvPr>
            <p:cNvSpPr txBox="1"/>
            <p:nvPr/>
          </p:nvSpPr>
          <p:spPr>
            <a:xfrm>
              <a:off x="6326214" y="476419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3A42F5-43FD-4F97-903F-E3EB272921B4}"/>
                </a:ext>
              </a:extLst>
            </p:cNvPr>
            <p:cNvSpPr txBox="1"/>
            <p:nvPr/>
          </p:nvSpPr>
          <p:spPr>
            <a:xfrm>
              <a:off x="6767601" y="4750311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0.005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80EB7-CBF9-4F70-9FC2-A4BF72AE475D}"/>
              </a:ext>
            </a:extLst>
          </p:cNvPr>
          <p:cNvSpPr txBox="1"/>
          <p:nvPr/>
        </p:nvSpPr>
        <p:spPr>
          <a:xfrm>
            <a:off x="7794896" y="444821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Sec </a:t>
            </a:r>
            <a:r>
              <a:rPr lang="en-GB" dirty="0"/>
              <a:t>= 0.1286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E846E0C-1042-4F1B-8C51-48192E6EB7F5}"/>
              </a:ext>
            </a:extLst>
          </p:cNvPr>
          <p:cNvSpPr txBox="1">
            <a:spLocks/>
          </p:cNvSpPr>
          <p:nvPr/>
        </p:nvSpPr>
        <p:spPr>
          <a:xfrm>
            <a:off x="369219" y="2134134"/>
            <a:ext cx="10515600" cy="693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How secure the network is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3397AD00-709D-4758-B178-4A9D6517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FC5E55-FAFC-4C25-B936-3DBC097E158A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53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8A80F9-2745-4826-AC3D-51E6349D54A6}"/>
              </a:ext>
            </a:extLst>
          </p:cNvPr>
          <p:cNvSpPr txBox="1">
            <a:spLocks/>
          </p:cNvSpPr>
          <p:nvPr/>
        </p:nvSpPr>
        <p:spPr>
          <a:xfrm>
            <a:off x="369219" y="2134134"/>
            <a:ext cx="10515600" cy="307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How much to implement this many (N) enclaves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Maximum number of enclaves an </a:t>
            </a:r>
            <a:r>
              <a:rPr lang="en-US" sz="2800" dirty="0" err="1"/>
              <a:t>organisation</a:t>
            </a:r>
            <a:r>
              <a:rPr lang="en-US" sz="2800" dirty="0"/>
              <a:t> can handle (M)</a:t>
            </a:r>
          </a:p>
          <a:p>
            <a:pPr lvl="1"/>
            <a:endParaRPr lang="en-US" sz="2800" dirty="0"/>
          </a:p>
          <a:p>
            <a:pPr lvl="1"/>
            <a:r>
              <a:rPr lang="en-US" sz="2800" i="1" dirty="0"/>
              <a:t>k</a:t>
            </a:r>
            <a:r>
              <a:rPr lang="en-US" sz="2800" dirty="0"/>
              <a:t> defines characteristics of cost </a:t>
            </a:r>
          </a:p>
          <a:p>
            <a:pPr lvl="2"/>
            <a:r>
              <a:rPr lang="en-US" sz="2400" dirty="0"/>
              <a:t>(linear, exponential)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A5299-54A2-4185-B903-E0AA20DD35EA}"/>
              </a:ext>
            </a:extLst>
          </p:cNvPr>
          <p:cNvSpPr/>
          <p:nvPr/>
        </p:nvSpPr>
        <p:spPr>
          <a:xfrm>
            <a:off x="369219" y="1271821"/>
            <a:ext cx="2085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Cost Score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F706E4-7D90-4E32-AE5A-AA4F4A1D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79" y="3895123"/>
            <a:ext cx="3727194" cy="2631947"/>
          </a:xfrm>
          <a:prstGeom prst="rect">
            <a:avLst/>
          </a:prstGeom>
        </p:spPr>
      </p:pic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72EB6D88-2B4E-4030-9693-11F9C92B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FC5E55-FAFC-4C25-B936-3DBC097E158A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EC8BA-F838-4486-BE9B-CEB341D7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487" y="5013789"/>
            <a:ext cx="2531686" cy="13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4A5299-54A2-4185-B903-E0AA20DD35EA}"/>
              </a:ext>
            </a:extLst>
          </p:cNvPr>
          <p:cNvSpPr/>
          <p:nvPr/>
        </p:nvSpPr>
        <p:spPr>
          <a:xfrm>
            <a:off x="369219" y="1271821"/>
            <a:ext cx="30043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Fitness Function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8A80F9-2745-4826-AC3D-51E6349D54A6}"/>
              </a:ext>
            </a:extLst>
          </p:cNvPr>
          <p:cNvSpPr txBox="1">
            <a:spLocks/>
          </p:cNvSpPr>
          <p:nvPr/>
        </p:nvSpPr>
        <p:spPr>
          <a:xfrm>
            <a:off x="369219" y="2134134"/>
            <a:ext cx="10515600" cy="3666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Overall score for the network architecture</a:t>
            </a:r>
          </a:p>
          <a:p>
            <a:pPr lvl="1"/>
            <a:endParaRPr lang="en-US" sz="2800" dirty="0"/>
          </a:p>
          <a:p>
            <a:pPr lvl="1"/>
            <a:r>
              <a:rPr lang="en-US" sz="2800" i="1" dirty="0" err="1"/>
              <a:t>w</a:t>
            </a:r>
            <a:r>
              <a:rPr lang="en-US" sz="2800" i="1" baseline="-25000" dirty="0" err="1"/>
              <a:t>sec</a:t>
            </a:r>
            <a:r>
              <a:rPr lang="en-US" sz="2800" i="1" dirty="0"/>
              <a:t> </a:t>
            </a:r>
            <a:r>
              <a:rPr lang="en-US" sz="2800" i="1" dirty="0" err="1"/>
              <a:t>w</a:t>
            </a:r>
            <a:r>
              <a:rPr lang="en-US" sz="2800" i="1" baseline="-25000" dirty="0" err="1"/>
              <a:t>cost</a:t>
            </a:r>
            <a:r>
              <a:rPr lang="en-US" sz="2800" i="1" dirty="0"/>
              <a:t> </a:t>
            </a:r>
            <a:r>
              <a:rPr lang="en-US" sz="2800" dirty="0"/>
              <a:t>define where the importance is placed, cost or security, </a:t>
            </a:r>
          </a:p>
          <a:p>
            <a:pPr lvl="2"/>
            <a:r>
              <a:rPr lang="en-US" i="1" dirty="0" err="1"/>
              <a:t>w</a:t>
            </a:r>
            <a:r>
              <a:rPr lang="en-US" i="1" baseline="-25000" dirty="0" err="1"/>
              <a:t>sec</a:t>
            </a:r>
            <a:r>
              <a:rPr lang="en-US" i="1" dirty="0"/>
              <a:t> ,</a:t>
            </a:r>
            <a:r>
              <a:rPr lang="en-US" i="1" dirty="0" err="1"/>
              <a:t>w</a:t>
            </a:r>
            <a:r>
              <a:rPr lang="en-US" i="1" baseline="-25000" dirty="0" err="1"/>
              <a:t>cost</a:t>
            </a:r>
            <a:r>
              <a:rPr lang="en-US" i="1" baseline="-25000" dirty="0"/>
              <a:t> </a:t>
            </a:r>
            <a:r>
              <a:rPr lang="en-US" i="1" dirty="0"/>
              <a:t> </a:t>
            </a:r>
            <a:r>
              <a:rPr lang="en-US" dirty="0"/>
              <a:t>[0,1]</a:t>
            </a:r>
          </a:p>
          <a:p>
            <a:pPr lvl="2"/>
            <a:r>
              <a:rPr lang="en-US" sz="2400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sec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cost</a:t>
            </a:r>
            <a:r>
              <a:rPr lang="en-US" sz="2400" i="1" dirty="0"/>
              <a:t> </a:t>
            </a:r>
            <a:r>
              <a:rPr lang="en-US" sz="2400" dirty="0"/>
              <a:t>= 1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Balance option  </a:t>
            </a:r>
          </a:p>
          <a:p>
            <a:pPr lvl="2"/>
            <a:r>
              <a:rPr lang="en-US" sz="2400" i="1" dirty="0" err="1"/>
              <a:t>w</a:t>
            </a:r>
            <a:r>
              <a:rPr lang="en-US" sz="2400" i="1" baseline="-25000" dirty="0" err="1"/>
              <a:t>sec</a:t>
            </a:r>
            <a:r>
              <a:rPr lang="en-US" sz="2400" i="1" baseline="-25000" dirty="0"/>
              <a:t> </a:t>
            </a:r>
            <a:r>
              <a:rPr lang="en-US" sz="2400" dirty="0"/>
              <a:t>=  0.5 </a:t>
            </a:r>
          </a:p>
          <a:p>
            <a:pPr lvl="2"/>
            <a:r>
              <a:rPr lang="en-US" sz="2400" i="1" dirty="0" err="1"/>
              <a:t>w</a:t>
            </a:r>
            <a:r>
              <a:rPr lang="en-US" sz="2400" i="1" baseline="-25000" dirty="0" err="1"/>
              <a:t>cost</a:t>
            </a:r>
            <a:r>
              <a:rPr lang="en-US" sz="2400" i="1" baseline="-25000" dirty="0"/>
              <a:t> </a:t>
            </a:r>
            <a:r>
              <a:rPr lang="en-US" sz="2400" dirty="0"/>
              <a:t>= 0.5</a:t>
            </a:r>
          </a:p>
          <a:p>
            <a:pPr lvl="1"/>
            <a:endParaRPr lang="en-US" sz="2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8683F-437F-4E15-A64A-302DC065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63" y="4875673"/>
            <a:ext cx="3667125" cy="84772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F65078B-5DE0-4684-AF31-BBA1F904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FC5E55-FAFC-4C25-B936-3DBC097E158A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068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23198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Optimisation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FE655-7212-4C87-B0B7-EAD96C6939BC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19193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800" dirty="0"/>
              <a:t>Particle Swarm Optimisation (PSO)</a:t>
            </a:r>
          </a:p>
          <a:p>
            <a:pPr lvl="1"/>
            <a:endParaRPr lang="en-GB" sz="2800" dirty="0"/>
          </a:p>
          <a:p>
            <a:pPr lvl="1"/>
            <a:r>
              <a:rPr lang="en-GB" sz="2800" dirty="0"/>
              <a:t>Inspired by bird flocking</a:t>
            </a:r>
          </a:p>
          <a:p>
            <a:pPr lvl="1"/>
            <a:endParaRPr lang="en-GB" sz="2800" dirty="0"/>
          </a:p>
          <a:p>
            <a:pPr lvl="1"/>
            <a:r>
              <a:rPr lang="en-GB" sz="2800" dirty="0"/>
              <a:t>One bird = one solution (good or bad)</a:t>
            </a:r>
          </a:p>
          <a:p>
            <a:pPr lvl="1"/>
            <a:endParaRPr lang="en-GB" sz="2800" dirty="0"/>
          </a:p>
          <a:p>
            <a:pPr lvl="1"/>
            <a:r>
              <a:rPr lang="en-GB" sz="2800" dirty="0"/>
              <a:t>Exploration relative to other birds’ performance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5" name="Picture 4" descr="A picture containing water, bird, grass, cat&#10;&#10;Description automatically generated">
            <a:extLst>
              <a:ext uri="{FF2B5EF4-FFF2-40B4-BE49-F238E27FC236}">
                <a16:creationId xmlns:a16="http://schemas.microsoft.com/office/drawing/2014/main" id="{CE499EDD-2F85-4DC7-B272-0A7BE7C2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42" y="2034283"/>
            <a:ext cx="4133009" cy="23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1987-13BF-47BA-AF17-DD8B756E2D40}"/>
              </a:ext>
            </a:extLst>
          </p:cNvPr>
          <p:cNvSpPr/>
          <p:nvPr/>
        </p:nvSpPr>
        <p:spPr>
          <a:xfrm>
            <a:off x="369219" y="1271821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Particle Swarm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Optimisation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Formula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9F223-BB67-4A16-8B96-C31DBBEA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45" y="3169430"/>
            <a:ext cx="7983009" cy="1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4DD3D2F-0C0E-41B0-B070-836B8BEA30C8}"/>
              </a:ext>
            </a:extLst>
          </p:cNvPr>
          <p:cNvSpPr txBox="1"/>
          <p:nvPr/>
        </p:nvSpPr>
        <p:spPr>
          <a:xfrm rot="21342171">
            <a:off x="2597477" y="37661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 = </a:t>
            </a:r>
            <a:r>
              <a:rPr lang="en-US" dirty="0" err="1"/>
              <a:t>v</a:t>
            </a:r>
            <a:r>
              <a:rPr lang="en-US" b="1" baseline="-25000" dirty="0" err="1"/>
              <a:t>l</a:t>
            </a:r>
            <a:r>
              <a:rPr lang="en-US" dirty="0"/>
              <a:t> + v</a:t>
            </a:r>
            <a:r>
              <a:rPr lang="en-US" b="1" baseline="-25000" dirty="0"/>
              <a:t>g</a:t>
            </a:r>
            <a:r>
              <a:rPr lang="en-US" dirty="0"/>
              <a:t> + </a:t>
            </a:r>
            <a:r>
              <a:rPr lang="en-US" dirty="0" err="1"/>
              <a:t>v</a:t>
            </a:r>
            <a:r>
              <a:rPr lang="en-US" b="1" baseline="-25000" dirty="0" err="1"/>
              <a:t>p</a:t>
            </a:r>
            <a:endParaRPr lang="en-US" b="1" dirty="0"/>
          </a:p>
          <a:p>
            <a:pPr algn="ctr"/>
            <a:r>
              <a:rPr lang="en-US" dirty="0"/>
              <a:t> Resultant velocity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B1D3F-DDF1-42A6-AC3E-FB1001F50910}"/>
              </a:ext>
            </a:extLst>
          </p:cNvPr>
          <p:cNvSpPr txBox="1"/>
          <p:nvPr/>
        </p:nvSpPr>
        <p:spPr>
          <a:xfrm rot="232624">
            <a:off x="3592742" y="4709390"/>
            <a:ext cx="3909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p</a:t>
            </a:r>
            <a:r>
              <a:rPr lang="en-US" dirty="0"/>
              <a:t> = </a:t>
            </a:r>
            <a:r>
              <a:rPr lang="el-GR" dirty="0"/>
              <a:t>φ</a:t>
            </a:r>
            <a:r>
              <a:rPr lang="en-US" b="1" baseline="-25000" dirty="0"/>
              <a:t>p</a:t>
            </a:r>
            <a:r>
              <a:rPr lang="en-US" baseline="-25000" dirty="0"/>
              <a:t> </a:t>
            </a:r>
            <a:r>
              <a:rPr lang="en-US" dirty="0" err="1"/>
              <a:t>r</a:t>
            </a:r>
            <a:r>
              <a:rPr lang="en-US" b="1" baseline="-25000" dirty="0" err="1"/>
              <a:t>p</a:t>
            </a:r>
            <a:r>
              <a:rPr lang="en-US" dirty="0"/>
              <a:t>(</a:t>
            </a:r>
            <a:r>
              <a:rPr lang="en-US" b="1" dirty="0"/>
              <a:t>p</a:t>
            </a:r>
            <a:r>
              <a:rPr lang="en-US" dirty="0"/>
              <a:t> - </a:t>
            </a:r>
            <a:r>
              <a:rPr lang="en-US" b="1" dirty="0"/>
              <a:t>x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 Velocity towards personal best position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91D86961-412B-45D5-AB08-99D66DCE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5980" y="4173319"/>
            <a:ext cx="1219200" cy="12192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C79AE834-928A-4947-B1F5-A586FFD81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131" y="1883936"/>
            <a:ext cx="1104900" cy="110490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25C742E5-8E54-494A-B755-038B028D9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079" y="2658747"/>
            <a:ext cx="1047750" cy="10477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0D23F-6A70-4949-8008-0F01EF301993}"/>
              </a:ext>
            </a:extLst>
          </p:cNvPr>
          <p:cNvCxnSpPr>
            <a:cxnSpLocks/>
          </p:cNvCxnSpPr>
          <p:nvPr/>
        </p:nvCxnSpPr>
        <p:spPr>
          <a:xfrm flipH="1" flipV="1">
            <a:off x="1532505" y="2954119"/>
            <a:ext cx="1333501" cy="1381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Walk">
            <a:extLst>
              <a:ext uri="{FF2B5EF4-FFF2-40B4-BE49-F238E27FC236}">
                <a16:creationId xmlns:a16="http://schemas.microsoft.com/office/drawing/2014/main" id="{6011E87F-75D8-4959-AFE0-E5601EA99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4198" y="4611469"/>
            <a:ext cx="12192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6AE1F-E4C5-450C-817D-CF7B35FD6654}"/>
              </a:ext>
            </a:extLst>
          </p:cNvPr>
          <p:cNvSpPr txBox="1"/>
          <p:nvPr/>
        </p:nvSpPr>
        <p:spPr>
          <a:xfrm>
            <a:off x="7936485" y="5830669"/>
            <a:ext cx="236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</a:t>
            </a:r>
          </a:p>
          <a:p>
            <a:pPr algn="ctr"/>
            <a:r>
              <a:rPr lang="en-US" dirty="0"/>
              <a:t>Personal best position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847610-DAA8-47BB-B8F6-B4494DEF03DC}"/>
              </a:ext>
            </a:extLst>
          </p:cNvPr>
          <p:cNvCxnSpPr>
            <a:cxnSpLocks/>
          </p:cNvCxnSpPr>
          <p:nvPr/>
        </p:nvCxnSpPr>
        <p:spPr>
          <a:xfrm flipV="1">
            <a:off x="3694680" y="3239663"/>
            <a:ext cx="2799976" cy="1049157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3E0110-DE12-4CE1-B4FC-6E27AA1CC2A9}"/>
              </a:ext>
            </a:extLst>
          </p:cNvPr>
          <p:cNvCxnSpPr>
            <a:cxnSpLocks/>
          </p:cNvCxnSpPr>
          <p:nvPr/>
        </p:nvCxnSpPr>
        <p:spPr>
          <a:xfrm>
            <a:off x="3694680" y="5221069"/>
            <a:ext cx="3705225" cy="2559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3F1E04-A0DE-4B3A-85F4-7F9EEF03D36B}"/>
              </a:ext>
            </a:extLst>
          </p:cNvPr>
          <p:cNvCxnSpPr>
            <a:cxnSpLocks/>
          </p:cNvCxnSpPr>
          <p:nvPr/>
        </p:nvCxnSpPr>
        <p:spPr>
          <a:xfrm flipV="1">
            <a:off x="3885180" y="4262974"/>
            <a:ext cx="3404236" cy="328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Crown">
            <a:extLst>
              <a:ext uri="{FF2B5EF4-FFF2-40B4-BE49-F238E27FC236}">
                <a16:creationId xmlns:a16="http://schemas.microsoft.com/office/drawing/2014/main" id="{BBDBF2A7-323E-4350-8BF3-E5602007A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4341" y="1435918"/>
            <a:ext cx="1316932" cy="13169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5786BC-2067-4884-A521-B71ADC8D2961}"/>
              </a:ext>
            </a:extLst>
          </p:cNvPr>
          <p:cNvSpPr txBox="1"/>
          <p:nvPr/>
        </p:nvSpPr>
        <p:spPr>
          <a:xfrm>
            <a:off x="7731637" y="2988836"/>
            <a:ext cx="214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  <a:p>
            <a:pPr algn="ctr"/>
            <a:r>
              <a:rPr lang="en-US" dirty="0"/>
              <a:t>Global best position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28C63-752F-4099-93B2-1012EF317F00}"/>
              </a:ext>
            </a:extLst>
          </p:cNvPr>
          <p:cNvSpPr txBox="1"/>
          <p:nvPr/>
        </p:nvSpPr>
        <p:spPr>
          <a:xfrm>
            <a:off x="2365942" y="5431047"/>
            <a:ext cx="181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  <a:endParaRPr lang="en-US" dirty="0"/>
          </a:p>
          <a:p>
            <a:pPr algn="ctr"/>
            <a:r>
              <a:rPr lang="en-US" dirty="0"/>
              <a:t>Current position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C2F18-9982-48B0-8744-2543439F032F}"/>
              </a:ext>
            </a:extLst>
          </p:cNvPr>
          <p:cNvSpPr txBox="1"/>
          <p:nvPr/>
        </p:nvSpPr>
        <p:spPr>
          <a:xfrm rot="20384535">
            <a:off x="3200203" y="3105445"/>
            <a:ext cx="3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</a:t>
            </a:r>
            <a:r>
              <a:rPr lang="en-US" b="1" baseline="-25000" dirty="0"/>
              <a:t>g</a:t>
            </a:r>
            <a:r>
              <a:rPr lang="en-US" dirty="0"/>
              <a:t> = </a:t>
            </a:r>
            <a:r>
              <a:rPr lang="el-GR" dirty="0"/>
              <a:t>φ</a:t>
            </a:r>
            <a:r>
              <a:rPr lang="en-US" b="1" baseline="-25000" dirty="0"/>
              <a:t>g</a:t>
            </a:r>
            <a:r>
              <a:rPr lang="en-US" baseline="-25000" dirty="0"/>
              <a:t> </a:t>
            </a:r>
            <a:r>
              <a:rPr lang="en-US" dirty="0" err="1"/>
              <a:t>r</a:t>
            </a:r>
            <a:r>
              <a:rPr lang="en-US" b="1" baseline="-25000" dirty="0" err="1"/>
              <a:t>g</a:t>
            </a:r>
            <a:r>
              <a:rPr lang="en-US" dirty="0"/>
              <a:t>(</a:t>
            </a:r>
            <a:r>
              <a:rPr lang="en-US" b="1" dirty="0"/>
              <a:t>g</a:t>
            </a:r>
            <a:r>
              <a:rPr lang="en-US" dirty="0"/>
              <a:t> - </a:t>
            </a:r>
            <a:r>
              <a:rPr lang="en-US" b="1" dirty="0"/>
              <a:t>x</a:t>
            </a:r>
            <a:r>
              <a:rPr lang="en-US" dirty="0"/>
              <a:t>) </a:t>
            </a:r>
          </a:p>
          <a:p>
            <a:pPr algn="ctr"/>
            <a:r>
              <a:rPr lang="en-US" dirty="0"/>
              <a:t>Velocity towards global best position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251EA-F25F-4631-9692-2A0704977E8B}"/>
              </a:ext>
            </a:extLst>
          </p:cNvPr>
          <p:cNvSpPr txBox="1"/>
          <p:nvPr/>
        </p:nvSpPr>
        <p:spPr>
          <a:xfrm>
            <a:off x="309676" y="2262910"/>
            <a:ext cx="269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I</a:t>
            </a:r>
            <a:r>
              <a:rPr lang="en-US" dirty="0"/>
              <a:t> = w · </a:t>
            </a:r>
            <a:r>
              <a:rPr lang="en-US" dirty="0" err="1"/>
              <a:t>v</a:t>
            </a:r>
            <a:r>
              <a:rPr lang="en-US" b="1" baseline="-25000" dirty="0" err="1"/>
              <a:t>c</a:t>
            </a:r>
            <a:endParaRPr lang="en-US" b="1" dirty="0"/>
          </a:p>
          <a:p>
            <a:pPr algn="ctr"/>
            <a:r>
              <a:rPr lang="en-US" dirty="0"/>
              <a:t> Inertia of current velocity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EB519-D4FD-4412-8936-2339BBD5BDD0}"/>
              </a:ext>
            </a:extLst>
          </p:cNvPr>
          <p:cNvSpPr txBox="1"/>
          <p:nvPr/>
        </p:nvSpPr>
        <p:spPr>
          <a:xfrm>
            <a:off x="825777" y="3716118"/>
            <a:ext cx="1660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c</a:t>
            </a:r>
            <a:r>
              <a:rPr lang="en-US" baseline="-25000" dirty="0"/>
              <a:t> </a:t>
            </a:r>
          </a:p>
          <a:p>
            <a:pPr algn="ctr"/>
            <a:r>
              <a:rPr lang="en-US" dirty="0"/>
              <a:t>current velocity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83962-9EAF-446A-8812-E9C00B99F9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34" r="38746"/>
          <a:stretch/>
        </p:blipFill>
        <p:spPr>
          <a:xfrm>
            <a:off x="6570508" y="1192527"/>
            <a:ext cx="427186" cy="10062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E4070-53E5-4F6E-923E-30E130270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7" r="12912"/>
          <a:stretch/>
        </p:blipFill>
        <p:spPr>
          <a:xfrm>
            <a:off x="5876633" y="1197695"/>
            <a:ext cx="599566" cy="10062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611D34-4736-44CE-975D-DB42C69032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22" r="38848"/>
          <a:stretch/>
        </p:blipFill>
        <p:spPr>
          <a:xfrm>
            <a:off x="4233650" y="1192527"/>
            <a:ext cx="462175" cy="10062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186202-8F56-4585-B5C8-3930581EFC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14" t="42936" r="71237" b="18554"/>
          <a:stretch/>
        </p:blipFill>
        <p:spPr>
          <a:xfrm>
            <a:off x="1514011" y="1623143"/>
            <a:ext cx="957906" cy="3875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84A12EC-B415-4046-AB95-FCB2DD1905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99" r="49417"/>
          <a:stretch/>
        </p:blipFill>
        <p:spPr>
          <a:xfrm>
            <a:off x="3352783" y="1199221"/>
            <a:ext cx="630602" cy="10062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8402306-50D4-45B5-8672-97B7BFDFE7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782" r="37081"/>
          <a:stretch/>
        </p:blipFill>
        <p:spPr>
          <a:xfrm>
            <a:off x="2747973" y="1211870"/>
            <a:ext cx="2069428" cy="100627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2275E76-C8A3-4CCB-9AD5-079940B4E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476" y="1205263"/>
            <a:ext cx="6866788" cy="100627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38CFD2-07CC-47BC-B145-924FAEF6B43C}"/>
              </a:ext>
            </a:extLst>
          </p:cNvPr>
          <p:cNvSpPr txBox="1"/>
          <p:nvPr/>
        </p:nvSpPr>
        <p:spPr>
          <a:xfrm>
            <a:off x="9580930" y="3994269"/>
            <a:ext cx="261106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r</a:t>
            </a:r>
            <a:r>
              <a:rPr lang="en-US" sz="2000" i="1" baseline="-25000" dirty="0" err="1"/>
              <a:t>p</a:t>
            </a:r>
            <a:r>
              <a:rPr lang="en-US" sz="2000" i="1" dirty="0"/>
              <a:t> ,</a:t>
            </a:r>
            <a:r>
              <a:rPr lang="en-US" sz="2000" i="1" dirty="0" err="1"/>
              <a:t>r</a:t>
            </a:r>
            <a:r>
              <a:rPr lang="en-US" sz="2000" i="1" baseline="-25000" dirty="0" err="1"/>
              <a:t>g</a:t>
            </a:r>
            <a:r>
              <a:rPr lang="en-US" sz="2000" i="1" dirty="0"/>
              <a:t> </a:t>
            </a:r>
            <a:r>
              <a:rPr lang="en-US" sz="2000" i="1" baseline="-25000" dirty="0"/>
              <a:t>~ </a:t>
            </a:r>
            <a:r>
              <a:rPr lang="en-US" sz="2000" i="1" dirty="0"/>
              <a:t>U (0,1)</a:t>
            </a:r>
          </a:p>
          <a:p>
            <a:pPr algn="ctr"/>
            <a:endParaRPr lang="en-US" sz="2000" i="1" dirty="0"/>
          </a:p>
          <a:p>
            <a:pPr algn="ctr"/>
            <a:r>
              <a:rPr lang="en-US" sz="2000" dirty="0"/>
              <a:t>Hyperparameters</a:t>
            </a:r>
          </a:p>
          <a:p>
            <a:pPr algn="ctr"/>
            <a:r>
              <a:rPr lang="en-GB" sz="2000" i="1" dirty="0"/>
              <a:t>w, </a:t>
            </a:r>
            <a:r>
              <a:rPr lang="en-GB" sz="2000" i="1" dirty="0" err="1"/>
              <a:t>ɸp</a:t>
            </a:r>
            <a:r>
              <a:rPr lang="en-GB" sz="2000" i="1" dirty="0"/>
              <a:t>, </a:t>
            </a:r>
            <a:r>
              <a:rPr lang="en-GB" sz="2000" i="1" dirty="0" err="1"/>
              <a:t>ɸg</a:t>
            </a:r>
            <a:endParaRPr lang="en-GB" sz="2000" i="1" dirty="0"/>
          </a:p>
          <a:p>
            <a:pPr algn="ctr"/>
            <a:r>
              <a:rPr lang="en-GB" sz="2000" dirty="0"/>
              <a:t>Usually between 0.5 -2</a:t>
            </a:r>
            <a:endParaRPr lang="en-GB" sz="2000" baseline="-25000" dirty="0"/>
          </a:p>
          <a:p>
            <a:pPr algn="ctr"/>
            <a:endParaRPr lang="en-GB" sz="2000" i="1" baseline="-25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78959E-A12F-4EFC-8F44-5C3FB450C0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342"/>
          <a:stretch/>
        </p:blipFill>
        <p:spPr>
          <a:xfrm>
            <a:off x="5129715" y="1199221"/>
            <a:ext cx="2242549" cy="10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12" grpId="0"/>
      <p:bldP spid="17" grpId="0"/>
      <p:bldP spid="18" grpId="0"/>
      <p:bldP spid="19" grpId="0"/>
      <p:bldP spid="21" grpId="0"/>
      <p:bldP spid="24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28</a:t>
            </a:fld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E0D23F-6A70-4949-8008-0F01EF301993}"/>
              </a:ext>
            </a:extLst>
          </p:cNvPr>
          <p:cNvCxnSpPr>
            <a:cxnSpLocks/>
          </p:cNvCxnSpPr>
          <p:nvPr/>
        </p:nvCxnSpPr>
        <p:spPr>
          <a:xfrm flipH="1" flipV="1">
            <a:off x="1532505" y="2954119"/>
            <a:ext cx="1333501" cy="1381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96AE1F-E4C5-450C-817D-CF7B35FD6654}"/>
              </a:ext>
            </a:extLst>
          </p:cNvPr>
          <p:cNvSpPr txBox="1"/>
          <p:nvPr/>
        </p:nvSpPr>
        <p:spPr>
          <a:xfrm>
            <a:off x="8192102" y="5830669"/>
            <a:ext cx="236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</a:t>
            </a:r>
          </a:p>
          <a:p>
            <a:pPr algn="ctr"/>
            <a:r>
              <a:rPr lang="en-US" dirty="0"/>
              <a:t>5 Enclaves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847610-DAA8-47BB-B8F6-B4494DEF03DC}"/>
              </a:ext>
            </a:extLst>
          </p:cNvPr>
          <p:cNvCxnSpPr>
            <a:cxnSpLocks/>
          </p:cNvCxnSpPr>
          <p:nvPr/>
        </p:nvCxnSpPr>
        <p:spPr>
          <a:xfrm flipV="1">
            <a:off x="4236171" y="2967717"/>
            <a:ext cx="2799976" cy="1049157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3E0110-DE12-4CE1-B4FC-6E27AA1CC2A9}"/>
              </a:ext>
            </a:extLst>
          </p:cNvPr>
          <p:cNvCxnSpPr>
            <a:cxnSpLocks/>
          </p:cNvCxnSpPr>
          <p:nvPr/>
        </p:nvCxnSpPr>
        <p:spPr>
          <a:xfrm>
            <a:off x="4568394" y="5519928"/>
            <a:ext cx="3705225" cy="2559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3F1E04-A0DE-4B3A-85F4-7F9EEF03D36B}"/>
              </a:ext>
            </a:extLst>
          </p:cNvPr>
          <p:cNvCxnSpPr>
            <a:cxnSpLocks/>
          </p:cNvCxnSpPr>
          <p:nvPr/>
        </p:nvCxnSpPr>
        <p:spPr>
          <a:xfrm flipV="1">
            <a:off x="4628501" y="4404567"/>
            <a:ext cx="3402712" cy="186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Crown">
            <a:extLst>
              <a:ext uri="{FF2B5EF4-FFF2-40B4-BE49-F238E27FC236}">
                <a16:creationId xmlns:a16="http://schemas.microsoft.com/office/drawing/2014/main" id="{BBDBF2A7-323E-4350-8BF3-E5602007A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5158" y="1416581"/>
            <a:ext cx="1316932" cy="13169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5786BC-2067-4884-A521-B71ADC8D2961}"/>
              </a:ext>
            </a:extLst>
          </p:cNvPr>
          <p:cNvSpPr txBox="1"/>
          <p:nvPr/>
        </p:nvSpPr>
        <p:spPr>
          <a:xfrm>
            <a:off x="7731637" y="2988836"/>
            <a:ext cx="214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  <a:p>
            <a:pPr algn="ctr"/>
            <a:r>
              <a:rPr lang="en-US" dirty="0"/>
              <a:t>6 Enclaves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28C63-752F-4099-93B2-1012EF317F00}"/>
              </a:ext>
            </a:extLst>
          </p:cNvPr>
          <p:cNvSpPr txBox="1"/>
          <p:nvPr/>
        </p:nvSpPr>
        <p:spPr>
          <a:xfrm>
            <a:off x="2365942" y="5431047"/>
            <a:ext cx="181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  <a:endParaRPr lang="en-US" dirty="0"/>
          </a:p>
          <a:p>
            <a:pPr algn="ctr"/>
            <a:r>
              <a:rPr lang="en-US" dirty="0"/>
              <a:t>7 Enclaves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C2F18-9982-48B0-8744-2543439F032F}"/>
              </a:ext>
            </a:extLst>
          </p:cNvPr>
          <p:cNvSpPr txBox="1"/>
          <p:nvPr/>
        </p:nvSpPr>
        <p:spPr>
          <a:xfrm rot="20384535">
            <a:off x="3734716" y="2945967"/>
            <a:ext cx="3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</a:t>
            </a:r>
            <a:r>
              <a:rPr lang="en-US" b="1" baseline="-25000" dirty="0"/>
              <a:t>g</a:t>
            </a:r>
            <a:r>
              <a:rPr lang="en-US" dirty="0"/>
              <a:t> = </a:t>
            </a:r>
            <a:r>
              <a:rPr lang="el-GR" dirty="0"/>
              <a:t>φ</a:t>
            </a:r>
            <a:r>
              <a:rPr lang="en-US" b="1" baseline="-25000" dirty="0"/>
              <a:t>g</a:t>
            </a:r>
            <a:r>
              <a:rPr lang="en-US" baseline="-25000" dirty="0"/>
              <a:t> </a:t>
            </a:r>
            <a:r>
              <a:rPr lang="en-US" dirty="0" err="1"/>
              <a:t>r</a:t>
            </a:r>
            <a:r>
              <a:rPr lang="en-US" b="1" baseline="-25000" dirty="0" err="1"/>
              <a:t>g</a:t>
            </a:r>
            <a:r>
              <a:rPr lang="en-US" dirty="0"/>
              <a:t>(6 - 7)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B1D3F-DDF1-42A6-AC3E-FB1001F50910}"/>
              </a:ext>
            </a:extLst>
          </p:cNvPr>
          <p:cNvSpPr txBox="1"/>
          <p:nvPr/>
        </p:nvSpPr>
        <p:spPr>
          <a:xfrm rot="232624">
            <a:off x="4271500" y="5110448"/>
            <a:ext cx="434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p</a:t>
            </a:r>
            <a:r>
              <a:rPr lang="en-US" dirty="0"/>
              <a:t> = </a:t>
            </a:r>
            <a:r>
              <a:rPr lang="el-GR" dirty="0"/>
              <a:t>φ</a:t>
            </a:r>
            <a:r>
              <a:rPr lang="en-US" b="1" baseline="-25000" dirty="0"/>
              <a:t>p</a:t>
            </a:r>
            <a:r>
              <a:rPr lang="en-US" baseline="-25000" dirty="0"/>
              <a:t> </a:t>
            </a:r>
            <a:r>
              <a:rPr lang="en-US" dirty="0" err="1"/>
              <a:t>r</a:t>
            </a:r>
            <a:r>
              <a:rPr lang="en-US" b="1" baseline="-25000" dirty="0" err="1"/>
              <a:t>p</a:t>
            </a:r>
            <a:r>
              <a:rPr lang="en-US" dirty="0"/>
              <a:t>(5 - 7)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251EA-F25F-4631-9692-2A0704977E8B}"/>
              </a:ext>
            </a:extLst>
          </p:cNvPr>
          <p:cNvSpPr txBox="1"/>
          <p:nvPr/>
        </p:nvSpPr>
        <p:spPr>
          <a:xfrm>
            <a:off x="228480" y="2518637"/>
            <a:ext cx="269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I</a:t>
            </a:r>
            <a:r>
              <a:rPr lang="en-US" dirty="0"/>
              <a:t> = w · (+2)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D3D2F-0C0E-41B0-B070-836B8BEA30C8}"/>
              </a:ext>
            </a:extLst>
          </p:cNvPr>
          <p:cNvSpPr txBox="1"/>
          <p:nvPr/>
        </p:nvSpPr>
        <p:spPr>
          <a:xfrm rot="21342171">
            <a:off x="4935559" y="3804136"/>
            <a:ext cx="2963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 = </a:t>
            </a:r>
            <a:r>
              <a:rPr lang="en-US" dirty="0" err="1"/>
              <a:t>v</a:t>
            </a:r>
            <a:r>
              <a:rPr lang="en-US" b="1" baseline="-25000" dirty="0" err="1"/>
              <a:t>l</a:t>
            </a:r>
            <a:r>
              <a:rPr lang="en-US" dirty="0"/>
              <a:t> + v</a:t>
            </a:r>
            <a:r>
              <a:rPr lang="en-US" b="1" baseline="-25000" dirty="0"/>
              <a:t>g</a:t>
            </a:r>
            <a:r>
              <a:rPr lang="en-US" dirty="0"/>
              <a:t> + </a:t>
            </a:r>
            <a:r>
              <a:rPr lang="en-US" dirty="0" err="1"/>
              <a:t>v</a:t>
            </a:r>
            <a:r>
              <a:rPr lang="en-US" b="1" baseline="-25000" dirty="0" err="1"/>
              <a:t>p</a:t>
            </a:r>
            <a:endParaRPr lang="en-US" b="1" dirty="0"/>
          </a:p>
          <a:p>
            <a:pPr algn="ctr"/>
            <a:r>
              <a:rPr lang="en-US" dirty="0"/>
              <a:t> Resultant velocity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EB519-D4FD-4412-8936-2339BBD5BDD0}"/>
              </a:ext>
            </a:extLst>
          </p:cNvPr>
          <p:cNvSpPr txBox="1"/>
          <p:nvPr/>
        </p:nvSpPr>
        <p:spPr>
          <a:xfrm>
            <a:off x="825777" y="3716118"/>
            <a:ext cx="1660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v</a:t>
            </a:r>
            <a:r>
              <a:rPr lang="en-US" b="1" baseline="-25000" dirty="0" err="1"/>
              <a:t>c</a:t>
            </a:r>
            <a:r>
              <a:rPr lang="en-US" baseline="-25000" dirty="0"/>
              <a:t> </a:t>
            </a:r>
          </a:p>
          <a:p>
            <a:pPr algn="ctr"/>
            <a:r>
              <a:rPr lang="en-US" dirty="0"/>
              <a:t>current velocity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FE728D-DA97-4575-AD3B-290DFFD8D2B5}"/>
              </a:ext>
            </a:extLst>
          </p:cNvPr>
          <p:cNvGrpSpPr/>
          <p:nvPr/>
        </p:nvGrpSpPr>
        <p:grpSpPr>
          <a:xfrm>
            <a:off x="2698344" y="4362449"/>
            <a:ext cx="1146660" cy="1178861"/>
            <a:chOff x="6096000" y="332627"/>
            <a:chExt cx="2491994" cy="256197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CA25F2-2D04-488E-8C9C-FD24F94492F7}"/>
                </a:ext>
              </a:extLst>
            </p:cNvPr>
            <p:cNvSpPr/>
            <p:nvPr/>
          </p:nvSpPr>
          <p:spPr>
            <a:xfrm>
              <a:off x="6096000" y="332627"/>
              <a:ext cx="2491994" cy="2561976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EF64EF-3B95-47FC-BD22-1C1A1A6048FC}"/>
                </a:ext>
              </a:extLst>
            </p:cNvPr>
            <p:cNvSpPr/>
            <p:nvPr/>
          </p:nvSpPr>
          <p:spPr>
            <a:xfrm>
              <a:off x="6582003" y="833740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DD8BF2-50FB-4F82-910E-98B44B678EBC}"/>
                </a:ext>
              </a:extLst>
            </p:cNvPr>
            <p:cNvSpPr/>
            <p:nvPr/>
          </p:nvSpPr>
          <p:spPr>
            <a:xfrm>
              <a:off x="7778214" y="798911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4AB6F3-9B4B-4611-9969-32D7EC5A3C93}"/>
                </a:ext>
              </a:extLst>
            </p:cNvPr>
            <p:cNvSpPr/>
            <p:nvPr/>
          </p:nvSpPr>
          <p:spPr>
            <a:xfrm>
              <a:off x="6325532" y="2406769"/>
              <a:ext cx="205865" cy="172481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1FF521-1CBE-4B81-BD99-A54F5459CF22}"/>
                </a:ext>
              </a:extLst>
            </p:cNvPr>
            <p:cNvSpPr/>
            <p:nvPr/>
          </p:nvSpPr>
          <p:spPr>
            <a:xfrm>
              <a:off x="8255143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3D3ACE-BA1E-4AC7-816B-97DC0D6C6B6F}"/>
                </a:ext>
              </a:extLst>
            </p:cNvPr>
            <p:cNvSpPr/>
            <p:nvPr/>
          </p:nvSpPr>
          <p:spPr>
            <a:xfrm>
              <a:off x="8179672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D25B2B-A9D7-413E-B880-382A0817BDAF}"/>
                </a:ext>
              </a:extLst>
            </p:cNvPr>
            <p:cNvSpPr/>
            <p:nvPr/>
          </p:nvSpPr>
          <p:spPr>
            <a:xfrm>
              <a:off x="6582003" y="155667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1A50500-F4FB-4C8A-943E-B34FDAFFDB83}"/>
                </a:ext>
              </a:extLst>
            </p:cNvPr>
            <p:cNvSpPr/>
            <p:nvPr/>
          </p:nvSpPr>
          <p:spPr>
            <a:xfrm>
              <a:off x="7341136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26A9965-638B-404F-815E-4528126D962D}"/>
                </a:ext>
              </a:extLst>
            </p:cNvPr>
            <p:cNvSpPr/>
            <p:nvPr/>
          </p:nvSpPr>
          <p:spPr>
            <a:xfrm>
              <a:off x="7457699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404D0F-06D3-4ADD-9822-A52B8B8E45A8}"/>
                </a:ext>
              </a:extLst>
            </p:cNvPr>
            <p:cNvCxnSpPr>
              <a:cxnSpLocks/>
              <a:stCxn id="31" idx="0"/>
              <a:endCxn id="26" idx="4"/>
            </p:cNvCxnSpPr>
            <p:nvPr/>
          </p:nvCxnSpPr>
          <p:spPr>
            <a:xfrm flipV="1">
              <a:off x="6684936" y="1006221"/>
              <a:ext cx="0" cy="55045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E277FB-17D2-47D2-9EB8-257982705075}"/>
                </a:ext>
              </a:extLst>
            </p:cNvPr>
            <p:cNvCxnSpPr>
              <a:cxnSpLocks/>
              <a:stCxn id="29" idx="3"/>
              <a:endCxn id="32" idx="7"/>
            </p:cNvCxnSpPr>
            <p:nvPr/>
          </p:nvCxnSpPr>
          <p:spPr>
            <a:xfrm flipH="1">
              <a:off x="7516853" y="1469105"/>
              <a:ext cx="768438" cy="875413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88AE06-98C9-4003-ACC7-A1AC76341BA2}"/>
                </a:ext>
              </a:extLst>
            </p:cNvPr>
            <p:cNvCxnSpPr>
              <a:cxnSpLocks/>
              <a:stCxn id="28" idx="7"/>
              <a:endCxn id="33" idx="3"/>
            </p:cNvCxnSpPr>
            <p:nvPr/>
          </p:nvCxnSpPr>
          <p:spPr>
            <a:xfrm flipV="1">
              <a:off x="6501249" y="1469105"/>
              <a:ext cx="986598" cy="962923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9AE2A3-1CF3-4F61-B69E-563E741CC196}"/>
                </a:ext>
              </a:extLst>
            </p:cNvPr>
            <p:cNvCxnSpPr>
              <a:cxnSpLocks/>
              <a:stCxn id="33" idx="1"/>
              <a:endCxn id="26" idx="5"/>
            </p:cNvCxnSpPr>
            <p:nvPr/>
          </p:nvCxnSpPr>
          <p:spPr>
            <a:xfrm flipH="1" flipV="1">
              <a:off x="6757720" y="980962"/>
              <a:ext cx="730127" cy="36618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2B259B7-5DAB-4292-8AC9-3881DA5C36A7}"/>
                </a:ext>
              </a:extLst>
            </p:cNvPr>
            <p:cNvCxnSpPr>
              <a:cxnSpLocks/>
              <a:stCxn id="33" idx="6"/>
              <a:endCxn id="29" idx="2"/>
            </p:cNvCxnSpPr>
            <p:nvPr/>
          </p:nvCxnSpPr>
          <p:spPr>
            <a:xfrm>
              <a:off x="7663564" y="1408124"/>
              <a:ext cx="591579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E9F8603-0F3C-47C0-BAE5-AB5EFAB2DE62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6787868" y="885152"/>
              <a:ext cx="990346" cy="34829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8D5AB5-7838-4244-BA41-1362A67B48E8}"/>
                </a:ext>
              </a:extLst>
            </p:cNvPr>
            <p:cNvCxnSpPr>
              <a:cxnSpLocks/>
              <a:stCxn id="32" idx="6"/>
              <a:endCxn id="30" idx="2"/>
            </p:cNvCxnSpPr>
            <p:nvPr/>
          </p:nvCxnSpPr>
          <p:spPr>
            <a:xfrm>
              <a:off x="7547001" y="2405500"/>
              <a:ext cx="632671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86C9F2-02A7-4DB0-AA51-CC5FAADE577A}"/>
              </a:ext>
            </a:extLst>
          </p:cNvPr>
          <p:cNvSpPr txBox="1"/>
          <p:nvPr/>
        </p:nvSpPr>
        <p:spPr>
          <a:xfrm>
            <a:off x="3558950" y="6425242"/>
            <a:ext cx="286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 = Number of Enclaves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A9B81E-4D7A-4BDE-9ECE-6CC1914D0644}"/>
              </a:ext>
            </a:extLst>
          </p:cNvPr>
          <p:cNvGrpSpPr/>
          <p:nvPr/>
        </p:nvGrpSpPr>
        <p:grpSpPr>
          <a:xfrm>
            <a:off x="8814710" y="4687142"/>
            <a:ext cx="1146660" cy="1178861"/>
            <a:chOff x="6096000" y="332627"/>
            <a:chExt cx="2491994" cy="256197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1E013FE-DA70-47AE-A403-4EE5E53FD1D8}"/>
                </a:ext>
              </a:extLst>
            </p:cNvPr>
            <p:cNvSpPr/>
            <p:nvPr/>
          </p:nvSpPr>
          <p:spPr>
            <a:xfrm>
              <a:off x="6096000" y="332627"/>
              <a:ext cx="2491994" cy="2561976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032A2E-E6D7-4018-813C-76BFB9BA114E}"/>
                </a:ext>
              </a:extLst>
            </p:cNvPr>
            <p:cNvSpPr/>
            <p:nvPr/>
          </p:nvSpPr>
          <p:spPr>
            <a:xfrm>
              <a:off x="6582003" y="833740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4D1F76E-2883-484D-A62F-BD8102848642}"/>
                </a:ext>
              </a:extLst>
            </p:cNvPr>
            <p:cNvSpPr/>
            <p:nvPr/>
          </p:nvSpPr>
          <p:spPr>
            <a:xfrm>
              <a:off x="6325532" y="2406769"/>
              <a:ext cx="205865" cy="172481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0CFFFD-40D0-48C9-9B85-954764E1D450}"/>
                </a:ext>
              </a:extLst>
            </p:cNvPr>
            <p:cNvSpPr/>
            <p:nvPr/>
          </p:nvSpPr>
          <p:spPr>
            <a:xfrm>
              <a:off x="8255143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2CCEFB-FC76-40E4-A1E2-E00BAD41D70E}"/>
                </a:ext>
              </a:extLst>
            </p:cNvPr>
            <p:cNvSpPr/>
            <p:nvPr/>
          </p:nvSpPr>
          <p:spPr>
            <a:xfrm>
              <a:off x="8179672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440FC12-F1C6-4898-99E5-0BDF8CE5569A}"/>
                </a:ext>
              </a:extLst>
            </p:cNvPr>
            <p:cNvSpPr/>
            <p:nvPr/>
          </p:nvSpPr>
          <p:spPr>
            <a:xfrm>
              <a:off x="6582003" y="155667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AC1272-06DA-470E-AA0B-29B181C64933}"/>
                </a:ext>
              </a:extLst>
            </p:cNvPr>
            <p:cNvSpPr/>
            <p:nvPr/>
          </p:nvSpPr>
          <p:spPr>
            <a:xfrm>
              <a:off x="7457699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DD6EF8A-B085-48EB-B41B-BDA00AE555DA}"/>
                </a:ext>
              </a:extLst>
            </p:cNvPr>
            <p:cNvCxnSpPr>
              <a:cxnSpLocks/>
              <a:stCxn id="50" idx="7"/>
              <a:endCxn id="52" idx="3"/>
            </p:cNvCxnSpPr>
            <p:nvPr/>
          </p:nvCxnSpPr>
          <p:spPr>
            <a:xfrm flipV="1">
              <a:off x="6757720" y="1469105"/>
              <a:ext cx="730127" cy="112834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0A3152-7177-4F74-9B73-B9501D87F7CA}"/>
                </a:ext>
              </a:extLst>
            </p:cNvPr>
            <p:cNvCxnSpPr>
              <a:cxnSpLocks/>
              <a:stCxn id="48" idx="4"/>
              <a:endCxn id="49" idx="0"/>
            </p:cNvCxnSpPr>
            <p:nvPr/>
          </p:nvCxnSpPr>
          <p:spPr>
            <a:xfrm flipH="1">
              <a:off x="8282605" y="1494365"/>
              <a:ext cx="75471" cy="824895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0C45B6F-B19B-4FDF-980B-83FF20CF2442}"/>
                </a:ext>
              </a:extLst>
            </p:cNvPr>
            <p:cNvCxnSpPr>
              <a:cxnSpLocks/>
              <a:stCxn id="47" idx="7"/>
              <a:endCxn id="50" idx="4"/>
            </p:cNvCxnSpPr>
            <p:nvPr/>
          </p:nvCxnSpPr>
          <p:spPr>
            <a:xfrm flipV="1">
              <a:off x="6501248" y="1729160"/>
              <a:ext cx="183686" cy="70286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150615-64E1-4485-9BB6-3AEA24DB633A}"/>
                </a:ext>
              </a:extLst>
            </p:cNvPr>
            <p:cNvCxnSpPr>
              <a:cxnSpLocks/>
              <a:stCxn id="52" idx="1"/>
              <a:endCxn id="45" idx="5"/>
            </p:cNvCxnSpPr>
            <p:nvPr/>
          </p:nvCxnSpPr>
          <p:spPr>
            <a:xfrm flipH="1" flipV="1">
              <a:off x="6757720" y="980962"/>
              <a:ext cx="730127" cy="36618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CAE3C94-FC6C-4FCC-8574-CE20118D915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7663564" y="1408124"/>
              <a:ext cx="591579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A261767-9470-42F7-B7E7-A56983981C84}"/>
              </a:ext>
            </a:extLst>
          </p:cNvPr>
          <p:cNvGrpSpPr/>
          <p:nvPr/>
        </p:nvGrpSpPr>
        <p:grpSpPr>
          <a:xfrm>
            <a:off x="8230123" y="1835592"/>
            <a:ext cx="1146660" cy="1178861"/>
            <a:chOff x="6096000" y="332627"/>
            <a:chExt cx="2491994" cy="2561976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2AEFD63-2582-4B57-9279-5C7679115BF3}"/>
                </a:ext>
              </a:extLst>
            </p:cNvPr>
            <p:cNvSpPr/>
            <p:nvPr/>
          </p:nvSpPr>
          <p:spPr>
            <a:xfrm>
              <a:off x="6096000" y="332627"/>
              <a:ext cx="2491994" cy="2561976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EE6B7C6-B103-4CBD-B8C8-CBD60B89ACBA}"/>
                </a:ext>
              </a:extLst>
            </p:cNvPr>
            <p:cNvSpPr/>
            <p:nvPr/>
          </p:nvSpPr>
          <p:spPr>
            <a:xfrm>
              <a:off x="6582003" y="833740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0D81CFF-36D6-44BD-AC69-BBCF11D34C9D}"/>
                </a:ext>
              </a:extLst>
            </p:cNvPr>
            <p:cNvSpPr/>
            <p:nvPr/>
          </p:nvSpPr>
          <p:spPr>
            <a:xfrm>
              <a:off x="6325532" y="2406769"/>
              <a:ext cx="205865" cy="172481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C104118-841B-4C05-9D33-CD4C36AECF74}"/>
                </a:ext>
              </a:extLst>
            </p:cNvPr>
            <p:cNvSpPr/>
            <p:nvPr/>
          </p:nvSpPr>
          <p:spPr>
            <a:xfrm>
              <a:off x="8255143" y="1321883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B09374-61CF-4AD3-B61D-1D7A01D54BB4}"/>
                </a:ext>
              </a:extLst>
            </p:cNvPr>
            <p:cNvSpPr/>
            <p:nvPr/>
          </p:nvSpPr>
          <p:spPr>
            <a:xfrm>
              <a:off x="8179672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8038AF3-50C2-4ECB-999B-7C6741933A91}"/>
                </a:ext>
              </a:extLst>
            </p:cNvPr>
            <p:cNvSpPr/>
            <p:nvPr/>
          </p:nvSpPr>
          <p:spPr>
            <a:xfrm>
              <a:off x="6582003" y="155667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C379A6-A4BC-4E78-A282-6A1AF9FF1590}"/>
                </a:ext>
              </a:extLst>
            </p:cNvPr>
            <p:cNvSpPr/>
            <p:nvPr/>
          </p:nvSpPr>
          <p:spPr>
            <a:xfrm>
              <a:off x="7341136" y="2319259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9288979-8C4F-4A9E-84C9-750661ACAB81}"/>
                </a:ext>
              </a:extLst>
            </p:cNvPr>
            <p:cNvSpPr/>
            <p:nvPr/>
          </p:nvSpPr>
          <p:spPr>
            <a:xfrm>
              <a:off x="7327669" y="1535668"/>
              <a:ext cx="205865" cy="172481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0E2601-5EDA-4929-87FE-F767F09F1C1D}"/>
                </a:ext>
              </a:extLst>
            </p:cNvPr>
            <p:cNvCxnSpPr>
              <a:cxnSpLocks/>
              <a:stCxn id="83" idx="0"/>
              <a:endCxn id="78" idx="4"/>
            </p:cNvCxnSpPr>
            <p:nvPr/>
          </p:nvCxnSpPr>
          <p:spPr>
            <a:xfrm flipV="1">
              <a:off x="6684936" y="1006221"/>
              <a:ext cx="0" cy="55045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C7FF73F-1FC6-4CC0-B947-6938B5890777}"/>
                </a:ext>
              </a:extLst>
            </p:cNvPr>
            <p:cNvCxnSpPr>
              <a:cxnSpLocks/>
              <a:stCxn id="81" idx="1"/>
              <a:endCxn id="78" idx="6"/>
            </p:cNvCxnSpPr>
            <p:nvPr/>
          </p:nvCxnSpPr>
          <p:spPr>
            <a:xfrm flipH="1" flipV="1">
              <a:off x="6787867" y="919982"/>
              <a:ext cx="1497424" cy="427162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8AFAE95-8E13-46A7-B776-FFBA520462BB}"/>
                </a:ext>
              </a:extLst>
            </p:cNvPr>
            <p:cNvCxnSpPr>
              <a:cxnSpLocks/>
              <a:stCxn id="80" idx="7"/>
              <a:endCxn id="83" idx="4"/>
            </p:cNvCxnSpPr>
            <p:nvPr/>
          </p:nvCxnSpPr>
          <p:spPr>
            <a:xfrm flipV="1">
              <a:off x="6501248" y="1729160"/>
              <a:ext cx="183686" cy="702868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5D8BF8A-F6BB-4526-9F28-524757A503B9}"/>
                </a:ext>
              </a:extLst>
            </p:cNvPr>
            <p:cNvCxnSpPr>
              <a:cxnSpLocks/>
              <a:stCxn id="85" idx="4"/>
              <a:endCxn id="82" idx="1"/>
            </p:cNvCxnSpPr>
            <p:nvPr/>
          </p:nvCxnSpPr>
          <p:spPr>
            <a:xfrm>
              <a:off x="7430601" y="1708149"/>
              <a:ext cx="779219" cy="636371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40B11FC-9F56-4A06-A638-459F2D96EEC8}"/>
                </a:ext>
              </a:extLst>
            </p:cNvPr>
            <p:cNvCxnSpPr>
              <a:cxnSpLocks/>
              <a:stCxn id="81" idx="4"/>
              <a:endCxn id="82" idx="7"/>
            </p:cNvCxnSpPr>
            <p:nvPr/>
          </p:nvCxnSpPr>
          <p:spPr>
            <a:xfrm flipH="1">
              <a:off x="8355390" y="1494365"/>
              <a:ext cx="2686" cy="850155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99F36F6-28ED-4B2B-AA78-1C0B5529FAA1}"/>
                </a:ext>
              </a:extLst>
            </p:cNvPr>
            <p:cNvCxnSpPr>
              <a:cxnSpLocks/>
              <a:stCxn id="84" idx="6"/>
              <a:endCxn id="82" idx="2"/>
            </p:cNvCxnSpPr>
            <p:nvPr/>
          </p:nvCxnSpPr>
          <p:spPr>
            <a:xfrm>
              <a:off x="7547001" y="2405500"/>
              <a:ext cx="632671" cy="0"/>
            </a:xfrm>
            <a:prstGeom prst="straightConnector1">
              <a:avLst/>
            </a:prstGeom>
            <a:ln w="28575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AF50D39-A289-402F-864C-7F1831BF4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6" y="1205263"/>
            <a:ext cx="6866788" cy="10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8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E7773-0549-4532-924F-68140945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9FD35-1F0C-467D-ADA7-95D17EF97DE4}"/>
              </a:ext>
            </a:extLst>
          </p:cNvPr>
          <p:cNvSpPr/>
          <p:nvPr/>
        </p:nvSpPr>
        <p:spPr>
          <a:xfrm>
            <a:off x="369219" y="1271821"/>
            <a:ext cx="17860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008C9B-A0B8-43E3-B9A8-E9F956CF9648}"/>
              </a:ext>
            </a:extLst>
          </p:cNvPr>
          <p:cNvGrpSpPr/>
          <p:nvPr/>
        </p:nvGrpSpPr>
        <p:grpSpPr>
          <a:xfrm>
            <a:off x="644001" y="1686527"/>
            <a:ext cx="10241467" cy="5128581"/>
            <a:chOff x="644001" y="1686527"/>
            <a:chExt cx="10241467" cy="5128581"/>
          </a:xfrm>
        </p:grpSpPr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F9E54008-4896-4792-8089-CB91C2650227}"/>
                </a:ext>
              </a:extLst>
            </p:cNvPr>
            <p:cNvCxnSpPr>
              <a:cxnSpLocks/>
              <a:stCxn id="366" idx="1"/>
              <a:endCxn id="283" idx="2"/>
            </p:cNvCxnSpPr>
            <p:nvPr/>
          </p:nvCxnSpPr>
          <p:spPr>
            <a:xfrm rot="10800000">
              <a:off x="1202399" y="3009938"/>
              <a:ext cx="3001048" cy="2295181"/>
            </a:xfrm>
            <a:prstGeom prst="bentConnector2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47CA753-679E-40F2-91C6-B7954845B0D4}"/>
                </a:ext>
              </a:extLst>
            </p:cNvPr>
            <p:cNvCxnSpPr>
              <a:cxnSpLocks/>
              <a:stCxn id="400" idx="1"/>
              <a:endCxn id="366" idx="3"/>
            </p:cNvCxnSpPr>
            <p:nvPr/>
          </p:nvCxnSpPr>
          <p:spPr>
            <a:xfrm flipH="1">
              <a:off x="6174975" y="5305118"/>
              <a:ext cx="37915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0B91CF-D6BF-47AD-8491-031168441F43}"/>
                </a:ext>
              </a:extLst>
            </p:cNvPr>
            <p:cNvGrpSpPr/>
            <p:nvPr/>
          </p:nvGrpSpPr>
          <p:grpSpPr>
            <a:xfrm>
              <a:off x="644001" y="1686527"/>
              <a:ext cx="10241467" cy="5128581"/>
              <a:chOff x="644001" y="1686527"/>
              <a:chExt cx="10241467" cy="512858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58E8F40-E012-42B9-B374-C0A91F3F48E0}"/>
                  </a:ext>
                </a:extLst>
              </p:cNvPr>
              <p:cNvGrpSpPr/>
              <p:nvPr/>
            </p:nvGrpSpPr>
            <p:grpSpPr>
              <a:xfrm>
                <a:off x="644001" y="1686527"/>
                <a:ext cx="10241467" cy="5128581"/>
                <a:chOff x="974201" y="1686527"/>
                <a:chExt cx="10241467" cy="5128581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C1E2E051-E7B8-4C67-9943-48C50D97E552}"/>
                    </a:ext>
                  </a:extLst>
                </p:cNvPr>
                <p:cNvGrpSpPr/>
                <p:nvPr/>
              </p:nvGrpSpPr>
              <p:grpSpPr>
                <a:xfrm>
                  <a:off x="974201" y="1686527"/>
                  <a:ext cx="10241467" cy="5128581"/>
                  <a:chOff x="-1729454" y="332627"/>
                  <a:chExt cx="12945124" cy="6482468"/>
                </a:xfrm>
              </p:grpSpPr>
              <p:sp>
                <p:nvSpPr>
                  <p:cNvPr id="276" name="Rectangle: Rounded Corners 275">
                    <a:extLst>
                      <a:ext uri="{FF2B5EF4-FFF2-40B4-BE49-F238E27FC236}">
                        <a16:creationId xmlns:a16="http://schemas.microsoft.com/office/drawing/2014/main" id="{B669A782-D78E-4A16-BC20-C52DF41603AD}"/>
                      </a:ext>
                    </a:extLst>
                  </p:cNvPr>
                  <p:cNvSpPr/>
                  <p:nvPr/>
                </p:nvSpPr>
                <p:spPr>
                  <a:xfrm>
                    <a:off x="251583" y="332627"/>
                    <a:ext cx="1755088" cy="783579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500" dirty="0"/>
                      <a:t>Traffic Requirements</a:t>
                    </a:r>
                  </a:p>
                </p:txBody>
              </p:sp>
              <p:sp>
                <p:nvSpPr>
                  <p:cNvPr id="277" name="Rectangle: Rounded Corners 276">
                    <a:extLst>
                      <a:ext uri="{FF2B5EF4-FFF2-40B4-BE49-F238E27FC236}">
                        <a16:creationId xmlns:a16="http://schemas.microsoft.com/office/drawing/2014/main" id="{388B0095-8879-4A5B-9E57-F66D7FD64A49}"/>
                      </a:ext>
                    </a:extLst>
                  </p:cNvPr>
                  <p:cNvSpPr/>
                  <p:nvPr/>
                </p:nvSpPr>
                <p:spPr>
                  <a:xfrm>
                    <a:off x="251583" y="2111019"/>
                    <a:ext cx="1755088" cy="783579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500" dirty="0"/>
                      <a:t>Service Initialisation</a:t>
                    </a:r>
                  </a:p>
                </p:txBody>
              </p:sp>
              <p:cxnSp>
                <p:nvCxnSpPr>
                  <p:cNvPr id="278" name="Connector: Elbow 277">
                    <a:extLst>
                      <a:ext uri="{FF2B5EF4-FFF2-40B4-BE49-F238E27FC236}">
                        <a16:creationId xmlns:a16="http://schemas.microsoft.com/office/drawing/2014/main" id="{3D84B324-2770-420B-924F-689561F4EDF3}"/>
                      </a:ext>
                    </a:extLst>
                  </p:cNvPr>
                  <p:cNvCxnSpPr>
                    <a:cxnSpLocks/>
                    <a:stCxn id="277" idx="0"/>
                  </p:cNvCxnSpPr>
                  <p:nvPr/>
                </p:nvCxnSpPr>
                <p:spPr>
                  <a:xfrm rot="5400000" flipH="1" flipV="1">
                    <a:off x="1801981" y="1143343"/>
                    <a:ext cx="294823" cy="1640529"/>
                  </a:xfrm>
                  <a:prstGeom prst="bentConnector2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F48C9978-72F4-4A2A-89CB-ECD89EA278EA}"/>
                      </a:ext>
                    </a:extLst>
                  </p:cNvPr>
                  <p:cNvGrpSpPr/>
                  <p:nvPr/>
                </p:nvGrpSpPr>
                <p:grpSpPr>
                  <a:xfrm>
                    <a:off x="2779434" y="332627"/>
                    <a:ext cx="2491994" cy="2561971"/>
                    <a:chOff x="2788667" y="241187"/>
                    <a:chExt cx="2491994" cy="2561976"/>
                  </a:xfrm>
                </p:grpSpPr>
                <p:sp>
                  <p:nvSpPr>
                    <p:cNvPr id="387" name="Rectangle: Rounded Corners 386">
                      <a:extLst>
                        <a:ext uri="{FF2B5EF4-FFF2-40B4-BE49-F238E27FC236}">
                          <a16:creationId xmlns:a16="http://schemas.microsoft.com/office/drawing/2014/main" id="{3E497444-0CA8-46E9-BC64-F68B2C522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8667" y="241187"/>
                      <a:ext cx="2491994" cy="2561976"/>
                    </a:xfrm>
                    <a:prstGeom prst="roundRect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388" name="Oval 387">
                      <a:extLst>
                        <a:ext uri="{FF2B5EF4-FFF2-40B4-BE49-F238E27FC236}">
                          <a16:creationId xmlns:a16="http://schemas.microsoft.com/office/drawing/2014/main" id="{91AD92E5-ECE7-4A78-AEF2-51D48A58C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4670" y="742300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9" name="Oval 388">
                      <a:extLst>
                        <a:ext uri="{FF2B5EF4-FFF2-40B4-BE49-F238E27FC236}">
                          <a16:creationId xmlns:a16="http://schemas.microsoft.com/office/drawing/2014/main" id="{A991898D-4D5E-475B-A691-D08E335BCC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0881" y="707471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0" name="Oval 389">
                      <a:extLst>
                        <a:ext uri="{FF2B5EF4-FFF2-40B4-BE49-F238E27FC236}">
                          <a16:creationId xmlns:a16="http://schemas.microsoft.com/office/drawing/2014/main" id="{267E8319-C835-4DA3-9737-2CE2E480F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8199" y="2315329"/>
                      <a:ext cx="205865" cy="17248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1" name="Oval 390">
                      <a:extLst>
                        <a:ext uri="{FF2B5EF4-FFF2-40B4-BE49-F238E27FC236}">
                          <a16:creationId xmlns:a16="http://schemas.microsoft.com/office/drawing/2014/main" id="{27055FCB-76FE-4740-9973-9737A4660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7810" y="1230443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2" name="Oval 391">
                      <a:extLst>
                        <a:ext uri="{FF2B5EF4-FFF2-40B4-BE49-F238E27FC236}">
                          <a16:creationId xmlns:a16="http://schemas.microsoft.com/office/drawing/2014/main" id="{11B4A8F3-F790-4D97-8AC0-623663864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2339" y="222781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3" name="Oval 392">
                      <a:extLst>
                        <a:ext uri="{FF2B5EF4-FFF2-40B4-BE49-F238E27FC236}">
                          <a16:creationId xmlns:a16="http://schemas.microsoft.com/office/drawing/2014/main" id="{2AFC36BB-E90F-45B4-BE01-B58ED4180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4670" y="146523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4" name="Oval 393">
                      <a:extLst>
                        <a:ext uri="{FF2B5EF4-FFF2-40B4-BE49-F238E27FC236}">
                          <a16:creationId xmlns:a16="http://schemas.microsoft.com/office/drawing/2014/main" id="{DD25B8E2-C813-41E9-9CEC-25933A815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3803" y="222781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5" name="Oval 394">
                      <a:extLst>
                        <a:ext uri="{FF2B5EF4-FFF2-40B4-BE49-F238E27FC236}">
                          <a16:creationId xmlns:a16="http://schemas.microsoft.com/office/drawing/2014/main" id="{B5FD8870-C3A4-43AB-AA0A-477D69C4A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0366" y="1230443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396" name="Straight Arrow Connector 395">
                      <a:extLst>
                        <a:ext uri="{FF2B5EF4-FFF2-40B4-BE49-F238E27FC236}">
                          <a16:creationId xmlns:a16="http://schemas.microsoft.com/office/drawing/2014/main" id="{FA81405E-4F5F-437D-85FB-1D5CDF016FB7}"/>
                        </a:ext>
                      </a:extLst>
                    </p:cNvPr>
                    <p:cNvCxnSpPr>
                      <a:cxnSpLocks/>
                      <a:stCxn id="393" idx="0"/>
                      <a:endCxn id="388" idx="4"/>
                    </p:cNvCxnSpPr>
                    <p:nvPr/>
                  </p:nvCxnSpPr>
                  <p:spPr>
                    <a:xfrm flipV="1">
                      <a:off x="3377603" y="914781"/>
                      <a:ext cx="0" cy="550458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7" name="Straight Arrow Connector 396">
                      <a:extLst>
                        <a:ext uri="{FF2B5EF4-FFF2-40B4-BE49-F238E27FC236}">
                          <a16:creationId xmlns:a16="http://schemas.microsoft.com/office/drawing/2014/main" id="{D6FD4E37-40F4-4569-833B-39349EB0D65F}"/>
                        </a:ext>
                      </a:extLst>
                    </p:cNvPr>
                    <p:cNvCxnSpPr>
                      <a:cxnSpLocks/>
                      <a:stCxn id="391" idx="3"/>
                      <a:endCxn id="394" idx="7"/>
                    </p:cNvCxnSpPr>
                    <p:nvPr/>
                  </p:nvCxnSpPr>
                  <p:spPr>
                    <a:xfrm flipH="1">
                      <a:off x="4209520" y="1377665"/>
                      <a:ext cx="768438" cy="875413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80" name="Connector: Elbow 279">
                    <a:extLst>
                      <a:ext uri="{FF2B5EF4-FFF2-40B4-BE49-F238E27FC236}">
                        <a16:creationId xmlns:a16="http://schemas.microsoft.com/office/drawing/2014/main" id="{99927508-B103-4B58-B8B3-49BDA57AA9DA}"/>
                      </a:ext>
                    </a:extLst>
                  </p:cNvPr>
                  <p:cNvCxnSpPr>
                    <a:cxnSpLocks/>
                    <a:stCxn id="276" idx="2"/>
                  </p:cNvCxnSpPr>
                  <p:nvPr/>
                </p:nvCxnSpPr>
                <p:spPr>
                  <a:xfrm rot="16200000" flipH="1">
                    <a:off x="1819148" y="426186"/>
                    <a:ext cx="260487" cy="1640527"/>
                  </a:xfrm>
                  <a:prstGeom prst="bentConnector2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Title 1">
                    <a:extLst>
                      <a:ext uri="{FF2B5EF4-FFF2-40B4-BE49-F238E27FC236}">
                        <a16:creationId xmlns:a16="http://schemas.microsoft.com/office/drawing/2014/main" id="{4ADBAD7A-6208-448A-9CD9-F76C2009341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8667" y="2958019"/>
                    <a:ext cx="2491994" cy="55888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rmAutofit fontScale="85000" lnSpcReduction="10000"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Connect enclaves according to traffic requirements</a:t>
                    </a:r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050354C4-7918-4BEB-BC6A-DE8ED4D128B9}"/>
                      </a:ext>
                    </a:extLst>
                  </p:cNvPr>
                  <p:cNvCxnSpPr>
                    <a:cxnSpLocks/>
                    <a:stCxn id="387" idx="3"/>
                    <a:endCxn id="371" idx="1"/>
                  </p:cNvCxnSpPr>
                  <p:nvPr/>
                </p:nvCxnSpPr>
                <p:spPr>
                  <a:xfrm>
                    <a:off x="5271429" y="1613612"/>
                    <a:ext cx="475112" cy="0"/>
                  </a:xfrm>
                  <a:prstGeom prst="straightConnector1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3" name="Rectangle: Rounded Corners 282">
                    <a:extLst>
                      <a:ext uri="{FF2B5EF4-FFF2-40B4-BE49-F238E27FC236}">
                        <a16:creationId xmlns:a16="http://schemas.microsoft.com/office/drawing/2014/main" id="{20C9EC38-9CD7-479A-B014-49084B1D6C8E}"/>
                      </a:ext>
                    </a:extLst>
                  </p:cNvPr>
                  <p:cNvSpPr/>
                  <p:nvPr/>
                </p:nvSpPr>
                <p:spPr>
                  <a:xfrm>
                    <a:off x="-1729454" y="1221823"/>
                    <a:ext cx="1411620" cy="783579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500" dirty="0"/>
                      <a:t>Number of enclaves</a:t>
                    </a:r>
                  </a:p>
                </p:txBody>
              </p: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CD4AF8F0-F919-44A3-9381-29277F88619E}"/>
                      </a:ext>
                    </a:extLst>
                  </p:cNvPr>
                  <p:cNvCxnSpPr>
                    <a:cxnSpLocks/>
                    <a:stCxn id="283" idx="3"/>
                    <a:endCxn id="387" idx="1"/>
                  </p:cNvCxnSpPr>
                  <p:nvPr/>
                </p:nvCxnSpPr>
                <p:spPr>
                  <a:xfrm>
                    <a:off x="-317834" y="1613612"/>
                    <a:ext cx="3097268" cy="0"/>
                  </a:xfrm>
                  <a:prstGeom prst="line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18C2E6D3-0DFB-45BF-8496-255434165A57}"/>
                      </a:ext>
                    </a:extLst>
                  </p:cNvPr>
                  <p:cNvGrpSpPr/>
                  <p:nvPr/>
                </p:nvGrpSpPr>
                <p:grpSpPr>
                  <a:xfrm>
                    <a:off x="5746539" y="332627"/>
                    <a:ext cx="2491994" cy="2561971"/>
                    <a:chOff x="6096000" y="332627"/>
                    <a:chExt cx="2491994" cy="2561976"/>
                  </a:xfrm>
                </p:grpSpPr>
                <p:sp>
                  <p:nvSpPr>
                    <p:cNvPr id="371" name="Rectangle: Rounded Corners 370">
                      <a:extLst>
                        <a:ext uri="{FF2B5EF4-FFF2-40B4-BE49-F238E27FC236}">
                          <a16:creationId xmlns:a16="http://schemas.microsoft.com/office/drawing/2014/main" id="{11B7BB99-7FA8-454E-8FCD-40535B9C36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32627"/>
                      <a:ext cx="2491994" cy="2561976"/>
                    </a:xfrm>
                    <a:prstGeom prst="roundRect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372" name="Oval 371">
                      <a:extLst>
                        <a:ext uri="{FF2B5EF4-FFF2-40B4-BE49-F238E27FC236}">
                          <a16:creationId xmlns:a16="http://schemas.microsoft.com/office/drawing/2014/main" id="{57FA5BCD-5A3C-49DC-96D5-DE22C0225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2003" y="833740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3" name="Oval 372">
                      <a:extLst>
                        <a:ext uri="{FF2B5EF4-FFF2-40B4-BE49-F238E27FC236}">
                          <a16:creationId xmlns:a16="http://schemas.microsoft.com/office/drawing/2014/main" id="{85777796-662B-4861-9DA6-2A3593D25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8214" y="798911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4" name="Oval 373">
                      <a:extLst>
                        <a:ext uri="{FF2B5EF4-FFF2-40B4-BE49-F238E27FC236}">
                          <a16:creationId xmlns:a16="http://schemas.microsoft.com/office/drawing/2014/main" id="{FA444DD6-7A57-45A4-AF74-EE34B8596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5532" y="2406769"/>
                      <a:ext cx="205865" cy="17248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5" name="Oval 374">
                      <a:extLst>
                        <a:ext uri="{FF2B5EF4-FFF2-40B4-BE49-F238E27FC236}">
                          <a16:creationId xmlns:a16="http://schemas.microsoft.com/office/drawing/2014/main" id="{1ECC4B84-E569-4E74-8DA6-62F7BB423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5143" y="1321883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6" name="Oval 375">
                      <a:extLst>
                        <a:ext uri="{FF2B5EF4-FFF2-40B4-BE49-F238E27FC236}">
                          <a16:creationId xmlns:a16="http://schemas.microsoft.com/office/drawing/2014/main" id="{83B3D94D-FB30-4993-842B-EA4DE4CE8A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9672" y="231925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88B3D879-4511-434F-9E8D-CFCB864A5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2003" y="155667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8" name="Oval 377">
                      <a:extLst>
                        <a:ext uri="{FF2B5EF4-FFF2-40B4-BE49-F238E27FC236}">
                          <a16:creationId xmlns:a16="http://schemas.microsoft.com/office/drawing/2014/main" id="{2C1DCF49-EDE1-4D3A-A651-EE6B16BD6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1136" y="2319259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9" name="Oval 378">
                      <a:extLst>
                        <a:ext uri="{FF2B5EF4-FFF2-40B4-BE49-F238E27FC236}">
                          <a16:creationId xmlns:a16="http://schemas.microsoft.com/office/drawing/2014/main" id="{094F5E7A-AE36-4D7E-BE61-AE445AE4F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99" y="1321883"/>
                      <a:ext cx="205865" cy="172481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cxnSp>
                  <p:nvCxnSpPr>
                    <p:cNvPr id="380" name="Straight Arrow Connector 379">
                      <a:extLst>
                        <a:ext uri="{FF2B5EF4-FFF2-40B4-BE49-F238E27FC236}">
                          <a16:creationId xmlns:a16="http://schemas.microsoft.com/office/drawing/2014/main" id="{09EFDE12-EF0C-4236-AF73-F60ADC1F2A3F}"/>
                        </a:ext>
                      </a:extLst>
                    </p:cNvPr>
                    <p:cNvCxnSpPr>
                      <a:cxnSpLocks/>
                      <a:stCxn id="377" idx="0"/>
                      <a:endCxn id="372" idx="4"/>
                    </p:cNvCxnSpPr>
                    <p:nvPr/>
                  </p:nvCxnSpPr>
                  <p:spPr>
                    <a:xfrm flipV="1">
                      <a:off x="6684936" y="1006221"/>
                      <a:ext cx="0" cy="550458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Straight Arrow Connector 380">
                      <a:extLst>
                        <a:ext uri="{FF2B5EF4-FFF2-40B4-BE49-F238E27FC236}">
                          <a16:creationId xmlns:a16="http://schemas.microsoft.com/office/drawing/2014/main" id="{5BEE4924-9803-4241-B125-907CC162E778}"/>
                        </a:ext>
                      </a:extLst>
                    </p:cNvPr>
                    <p:cNvCxnSpPr>
                      <a:cxnSpLocks/>
                      <a:stCxn id="375" idx="3"/>
                      <a:endCxn id="378" idx="7"/>
                    </p:cNvCxnSpPr>
                    <p:nvPr/>
                  </p:nvCxnSpPr>
                  <p:spPr>
                    <a:xfrm flipH="1">
                      <a:off x="7516853" y="1469105"/>
                      <a:ext cx="768438" cy="875413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Straight Arrow Connector 381">
                      <a:extLst>
                        <a:ext uri="{FF2B5EF4-FFF2-40B4-BE49-F238E27FC236}">
                          <a16:creationId xmlns:a16="http://schemas.microsoft.com/office/drawing/2014/main" id="{BEA9C725-5017-498F-B3BC-4A3EC588878E}"/>
                        </a:ext>
                      </a:extLst>
                    </p:cNvPr>
                    <p:cNvCxnSpPr>
                      <a:cxnSpLocks/>
                      <a:stCxn id="374" idx="7"/>
                      <a:endCxn id="379" idx="3"/>
                    </p:cNvCxnSpPr>
                    <p:nvPr/>
                  </p:nvCxnSpPr>
                  <p:spPr>
                    <a:xfrm flipV="1">
                      <a:off x="6501249" y="1469105"/>
                      <a:ext cx="986598" cy="962923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Straight Arrow Connector 382">
                      <a:extLst>
                        <a:ext uri="{FF2B5EF4-FFF2-40B4-BE49-F238E27FC236}">
                          <a16:creationId xmlns:a16="http://schemas.microsoft.com/office/drawing/2014/main" id="{C75BFEDA-B6B3-495C-9FF0-982F4ACC86EF}"/>
                        </a:ext>
                      </a:extLst>
                    </p:cNvPr>
                    <p:cNvCxnSpPr>
                      <a:cxnSpLocks/>
                      <a:stCxn id="379" idx="1"/>
                      <a:endCxn id="372" idx="5"/>
                    </p:cNvCxnSpPr>
                    <p:nvPr/>
                  </p:nvCxnSpPr>
                  <p:spPr>
                    <a:xfrm flipH="1" flipV="1">
                      <a:off x="6757720" y="980962"/>
                      <a:ext cx="730127" cy="366180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Straight Arrow Connector 383">
                      <a:extLst>
                        <a:ext uri="{FF2B5EF4-FFF2-40B4-BE49-F238E27FC236}">
                          <a16:creationId xmlns:a16="http://schemas.microsoft.com/office/drawing/2014/main" id="{437D8C08-124E-4C1C-9864-196CD02CA309}"/>
                        </a:ext>
                      </a:extLst>
                    </p:cNvPr>
                    <p:cNvCxnSpPr>
                      <a:cxnSpLocks/>
                      <a:stCxn id="379" idx="6"/>
                      <a:endCxn id="375" idx="2"/>
                    </p:cNvCxnSpPr>
                    <p:nvPr/>
                  </p:nvCxnSpPr>
                  <p:spPr>
                    <a:xfrm>
                      <a:off x="7663564" y="1408124"/>
                      <a:ext cx="591579" cy="0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Straight Arrow Connector 384">
                      <a:extLst>
                        <a:ext uri="{FF2B5EF4-FFF2-40B4-BE49-F238E27FC236}">
                          <a16:creationId xmlns:a16="http://schemas.microsoft.com/office/drawing/2014/main" id="{F5624F63-A4C2-4CFF-96F0-50F9C5CCF773}"/>
                        </a:ext>
                      </a:extLst>
                    </p:cNvPr>
                    <p:cNvCxnSpPr>
                      <a:cxnSpLocks/>
                      <a:stCxn id="372" idx="6"/>
                      <a:endCxn id="373" idx="2"/>
                    </p:cNvCxnSpPr>
                    <p:nvPr/>
                  </p:nvCxnSpPr>
                  <p:spPr>
                    <a:xfrm flipV="1">
                      <a:off x="6787868" y="885152"/>
                      <a:ext cx="990346" cy="34829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Straight Arrow Connector 385">
                      <a:extLst>
                        <a:ext uri="{FF2B5EF4-FFF2-40B4-BE49-F238E27FC236}">
                          <a16:creationId xmlns:a16="http://schemas.microsoft.com/office/drawing/2014/main" id="{AE576935-C0B3-4568-8DDA-8343E4E0D279}"/>
                        </a:ext>
                      </a:extLst>
                    </p:cNvPr>
                    <p:cNvCxnSpPr>
                      <a:cxnSpLocks/>
                      <a:stCxn id="378" idx="6"/>
                      <a:endCxn id="376" idx="2"/>
                    </p:cNvCxnSpPr>
                    <p:nvPr/>
                  </p:nvCxnSpPr>
                  <p:spPr>
                    <a:xfrm>
                      <a:off x="7547001" y="2405500"/>
                      <a:ext cx="632671" cy="0"/>
                    </a:xfrm>
                    <a:prstGeom prst="straightConnector1">
                      <a:avLst/>
                    </a:prstGeom>
                    <a:ln w="28575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6" name="Title 1">
                    <a:extLst>
                      <a:ext uri="{FF2B5EF4-FFF2-40B4-BE49-F238E27FC236}">
                        <a16:creationId xmlns:a16="http://schemas.microsoft.com/office/drawing/2014/main" id="{AAB6C3E0-B49A-4F0F-B674-32A90BB4684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9654" y="6256206"/>
                    <a:ext cx="2491994" cy="55888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rmAutofit fontScale="92500" lnSpcReduction="10000"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Update change in number of enclaves (velocity)</a:t>
                    </a:r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B0C89460-73C5-41E1-8A6B-39682E5A2B0D}"/>
                      </a:ext>
                    </a:extLst>
                  </p:cNvPr>
                  <p:cNvCxnSpPr>
                    <a:cxnSpLocks/>
                    <a:stCxn id="371" idx="3"/>
                    <a:endCxn id="289" idx="1"/>
                  </p:cNvCxnSpPr>
                  <p:nvPr/>
                </p:nvCxnSpPr>
                <p:spPr>
                  <a:xfrm>
                    <a:off x="8238533" y="1613613"/>
                    <a:ext cx="485143" cy="0"/>
                  </a:xfrm>
                  <a:prstGeom prst="straightConnector1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Title 1">
                    <a:extLst>
                      <a:ext uri="{FF2B5EF4-FFF2-40B4-BE49-F238E27FC236}">
                        <a16:creationId xmlns:a16="http://schemas.microsoft.com/office/drawing/2014/main" id="{62C579EC-EF7D-424B-B80F-E21E0B643C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723676" y="2958019"/>
                    <a:ext cx="2491994" cy="55888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Create a factor graph</a:t>
                    </a:r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angle: Rounded Corners 288">
                    <a:extLst>
                      <a:ext uri="{FF2B5EF4-FFF2-40B4-BE49-F238E27FC236}">
                        <a16:creationId xmlns:a16="http://schemas.microsoft.com/office/drawing/2014/main" id="{81FA3BDB-7B30-4990-BEA0-EB44CECBA747}"/>
                      </a:ext>
                    </a:extLst>
                  </p:cNvPr>
                  <p:cNvSpPr/>
                  <p:nvPr/>
                </p:nvSpPr>
                <p:spPr>
                  <a:xfrm>
                    <a:off x="8723676" y="332627"/>
                    <a:ext cx="2491994" cy="2561971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C57B0283-E534-41D9-970A-0DD91366E48D}"/>
                      </a:ext>
                    </a:extLst>
                  </p:cNvPr>
                  <p:cNvSpPr/>
                  <p:nvPr/>
                </p:nvSpPr>
                <p:spPr>
                  <a:xfrm>
                    <a:off x="9209679" y="833739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A0728853-6CE8-4427-8237-EC732797300F}"/>
                      </a:ext>
                    </a:extLst>
                  </p:cNvPr>
                  <p:cNvSpPr/>
                  <p:nvPr/>
                </p:nvSpPr>
                <p:spPr>
                  <a:xfrm>
                    <a:off x="10405890" y="798910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99EDFB60-97FD-41E3-A3E4-76BE57EA7377}"/>
                      </a:ext>
                    </a:extLst>
                  </p:cNvPr>
                  <p:cNvSpPr/>
                  <p:nvPr/>
                </p:nvSpPr>
                <p:spPr>
                  <a:xfrm>
                    <a:off x="8953208" y="2406766"/>
                    <a:ext cx="205865" cy="1724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3450908C-6AB9-4B89-9270-9D33920768F2}"/>
                      </a:ext>
                    </a:extLst>
                  </p:cNvPr>
                  <p:cNvSpPr/>
                  <p:nvPr/>
                </p:nvSpPr>
                <p:spPr>
                  <a:xfrm>
                    <a:off x="10882819" y="1321882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49177E3B-5092-44A2-A82C-E30D1957D428}"/>
                      </a:ext>
                    </a:extLst>
                  </p:cNvPr>
                  <p:cNvSpPr/>
                  <p:nvPr/>
                </p:nvSpPr>
                <p:spPr>
                  <a:xfrm>
                    <a:off x="10807348" y="2319256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37B972D9-94B0-416D-9BE0-C565679B8018}"/>
                      </a:ext>
                    </a:extLst>
                  </p:cNvPr>
                  <p:cNvSpPr/>
                  <p:nvPr/>
                </p:nvSpPr>
                <p:spPr>
                  <a:xfrm>
                    <a:off x="9209679" y="1556676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8FF00E0C-360C-4C9E-BBC8-C71667A236F0}"/>
                      </a:ext>
                    </a:extLst>
                  </p:cNvPr>
                  <p:cNvSpPr/>
                  <p:nvPr/>
                </p:nvSpPr>
                <p:spPr>
                  <a:xfrm>
                    <a:off x="9968812" y="2319256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7932ABE7-4BC4-4145-9CCD-4DBDB72B3F8C}"/>
                      </a:ext>
                    </a:extLst>
                  </p:cNvPr>
                  <p:cNvSpPr/>
                  <p:nvPr/>
                </p:nvSpPr>
                <p:spPr>
                  <a:xfrm>
                    <a:off x="10085375" y="1321882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D219A281-A3C2-41E4-B519-ED2AC3D36DAF}"/>
                      </a:ext>
                    </a:extLst>
                  </p:cNvPr>
                  <p:cNvCxnSpPr>
                    <a:cxnSpLocks/>
                    <a:stCxn id="295" idx="0"/>
                    <a:endCxn id="290" idx="4"/>
                  </p:cNvCxnSpPr>
                  <p:nvPr/>
                </p:nvCxnSpPr>
                <p:spPr>
                  <a:xfrm flipV="1">
                    <a:off x="9312612" y="1006220"/>
                    <a:ext cx="0" cy="550457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B036F906-5BC4-40AE-9C16-6C1738851151}"/>
                      </a:ext>
                    </a:extLst>
                  </p:cNvPr>
                  <p:cNvCxnSpPr>
                    <a:cxnSpLocks/>
                    <a:stCxn id="293" idx="3"/>
                    <a:endCxn id="296" idx="7"/>
                  </p:cNvCxnSpPr>
                  <p:nvPr/>
                </p:nvCxnSpPr>
                <p:spPr>
                  <a:xfrm flipH="1">
                    <a:off x="10144528" y="1469103"/>
                    <a:ext cx="768438" cy="875411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6FAE77E5-70C7-483F-93C8-9755A90F65E3}"/>
                      </a:ext>
                    </a:extLst>
                  </p:cNvPr>
                  <p:cNvCxnSpPr>
                    <a:cxnSpLocks/>
                    <a:stCxn id="292" idx="7"/>
                    <a:endCxn id="297" idx="3"/>
                  </p:cNvCxnSpPr>
                  <p:nvPr/>
                </p:nvCxnSpPr>
                <p:spPr>
                  <a:xfrm flipV="1">
                    <a:off x="9128925" y="1469103"/>
                    <a:ext cx="986598" cy="962922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748ABEA6-CFA0-4698-854E-A5E0AEC12BD2}"/>
                      </a:ext>
                    </a:extLst>
                  </p:cNvPr>
                  <p:cNvCxnSpPr>
                    <a:cxnSpLocks/>
                    <a:stCxn id="297" idx="1"/>
                    <a:endCxn id="290" idx="5"/>
                  </p:cNvCxnSpPr>
                  <p:nvPr/>
                </p:nvCxnSpPr>
                <p:spPr>
                  <a:xfrm flipH="1" flipV="1">
                    <a:off x="9385396" y="980961"/>
                    <a:ext cx="730127" cy="366179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85C4A288-A003-4DC1-B317-3D058A78BCE6}"/>
                      </a:ext>
                    </a:extLst>
                  </p:cNvPr>
                  <p:cNvCxnSpPr>
                    <a:cxnSpLocks/>
                    <a:stCxn id="297" idx="6"/>
                    <a:endCxn id="293" idx="2"/>
                  </p:cNvCxnSpPr>
                  <p:nvPr/>
                </p:nvCxnSpPr>
                <p:spPr>
                  <a:xfrm>
                    <a:off x="10291240" y="1408122"/>
                    <a:ext cx="591579" cy="0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328C6743-97B4-4EF3-972F-54C6784ACF43}"/>
                      </a:ext>
                    </a:extLst>
                  </p:cNvPr>
                  <p:cNvCxnSpPr>
                    <a:cxnSpLocks/>
                    <a:stCxn id="290" idx="6"/>
                    <a:endCxn id="291" idx="2"/>
                  </p:cNvCxnSpPr>
                  <p:nvPr/>
                </p:nvCxnSpPr>
                <p:spPr>
                  <a:xfrm flipV="1">
                    <a:off x="9415544" y="885151"/>
                    <a:ext cx="990346" cy="34829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254C7829-BB4C-4E1B-A90D-CD151DB3750C}"/>
                      </a:ext>
                    </a:extLst>
                  </p:cNvPr>
                  <p:cNvCxnSpPr>
                    <a:cxnSpLocks/>
                    <a:stCxn id="296" idx="6"/>
                    <a:endCxn id="294" idx="2"/>
                  </p:cNvCxnSpPr>
                  <p:nvPr/>
                </p:nvCxnSpPr>
                <p:spPr>
                  <a:xfrm>
                    <a:off x="10174677" y="2405497"/>
                    <a:ext cx="632671" cy="0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6836A765-2FF1-4ADB-8240-9306D4CE5337}"/>
                      </a:ext>
                    </a:extLst>
                  </p:cNvPr>
                  <p:cNvSpPr/>
                  <p:nvPr/>
                </p:nvSpPr>
                <p:spPr>
                  <a:xfrm>
                    <a:off x="9654027" y="1077519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BDA9C767-E2C2-4335-9563-703D66F11705}"/>
                      </a:ext>
                    </a:extLst>
                  </p:cNvPr>
                  <p:cNvSpPr/>
                  <p:nvPr/>
                </p:nvSpPr>
                <p:spPr>
                  <a:xfrm>
                    <a:off x="9225253" y="1216551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27995E12-C08A-49D5-9B04-E69336C2EDE1}"/>
                      </a:ext>
                    </a:extLst>
                  </p:cNvPr>
                  <p:cNvSpPr/>
                  <p:nvPr/>
                </p:nvSpPr>
                <p:spPr>
                  <a:xfrm>
                    <a:off x="9888740" y="811248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ABC9F46B-7C9E-4D31-AFCD-505B6F4D175C}"/>
                      </a:ext>
                    </a:extLst>
                  </p:cNvPr>
                  <p:cNvSpPr/>
                  <p:nvPr/>
                </p:nvSpPr>
                <p:spPr>
                  <a:xfrm>
                    <a:off x="10506956" y="1325610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F87CCCE3-6DF5-45DA-ACEF-5C0547DAEDDA}"/>
                      </a:ext>
                    </a:extLst>
                  </p:cNvPr>
                  <p:cNvSpPr/>
                  <p:nvPr/>
                </p:nvSpPr>
                <p:spPr>
                  <a:xfrm>
                    <a:off x="9593269" y="1826736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D139A1F5-0683-4CC1-9AD5-091936770844}"/>
                      </a:ext>
                    </a:extLst>
                  </p:cNvPr>
                  <p:cNvSpPr/>
                  <p:nvPr/>
                </p:nvSpPr>
                <p:spPr>
                  <a:xfrm>
                    <a:off x="10454565" y="1816193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44DC511C-5EBA-49AD-8904-1D3424627892}"/>
                      </a:ext>
                    </a:extLst>
                  </p:cNvPr>
                  <p:cNvSpPr/>
                  <p:nvPr/>
                </p:nvSpPr>
                <p:spPr>
                  <a:xfrm>
                    <a:off x="10424573" y="2338053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2" name="Title 1">
                    <a:extLst>
                      <a:ext uri="{FF2B5EF4-FFF2-40B4-BE49-F238E27FC236}">
                        <a16:creationId xmlns:a16="http://schemas.microsoft.com/office/drawing/2014/main" id="{5763BA92-2934-4C26-84FA-704961375CA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663100" y="6252442"/>
                    <a:ext cx="2491994" cy="55888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rmAutofit fontScale="77500" lnSpcReduction="20000"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Compute marginal probabilities (Belief Propagation)</a:t>
                    </a:r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3" name="Rectangle: Rounded Corners 312">
                    <a:extLst>
                      <a:ext uri="{FF2B5EF4-FFF2-40B4-BE49-F238E27FC236}">
                        <a16:creationId xmlns:a16="http://schemas.microsoft.com/office/drawing/2014/main" id="{7863A3D9-5B62-4382-9212-F200F323BF8C}"/>
                      </a:ext>
                    </a:extLst>
                  </p:cNvPr>
                  <p:cNvSpPr/>
                  <p:nvPr/>
                </p:nvSpPr>
                <p:spPr>
                  <a:xfrm>
                    <a:off x="8663100" y="3627050"/>
                    <a:ext cx="2491994" cy="2561971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4" name="Oval 313">
                    <a:extLst>
                      <a:ext uri="{FF2B5EF4-FFF2-40B4-BE49-F238E27FC236}">
                        <a16:creationId xmlns:a16="http://schemas.microsoft.com/office/drawing/2014/main" id="{E98A9D49-1A26-4241-9220-879DFE511DE4}"/>
                      </a:ext>
                    </a:extLst>
                  </p:cNvPr>
                  <p:cNvSpPr/>
                  <p:nvPr/>
                </p:nvSpPr>
                <p:spPr>
                  <a:xfrm>
                    <a:off x="9149104" y="4128162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BE44D6E5-7FB5-4578-BAB5-B0977EF598D5}"/>
                      </a:ext>
                    </a:extLst>
                  </p:cNvPr>
                  <p:cNvSpPr/>
                  <p:nvPr/>
                </p:nvSpPr>
                <p:spPr>
                  <a:xfrm>
                    <a:off x="10345315" y="4093333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34226043-935F-4C86-9F85-CC65E624C582}"/>
                      </a:ext>
                    </a:extLst>
                  </p:cNvPr>
                  <p:cNvSpPr/>
                  <p:nvPr/>
                </p:nvSpPr>
                <p:spPr>
                  <a:xfrm>
                    <a:off x="8892632" y="5701188"/>
                    <a:ext cx="205865" cy="1724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0508502E-8AF8-40CF-895E-ED8E58C50FBC}"/>
                      </a:ext>
                    </a:extLst>
                  </p:cNvPr>
                  <p:cNvSpPr/>
                  <p:nvPr/>
                </p:nvSpPr>
                <p:spPr>
                  <a:xfrm>
                    <a:off x="10822244" y="4616304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733694DA-756C-4022-B842-A70A7FC399F3}"/>
                      </a:ext>
                    </a:extLst>
                  </p:cNvPr>
                  <p:cNvSpPr/>
                  <p:nvPr/>
                </p:nvSpPr>
                <p:spPr>
                  <a:xfrm>
                    <a:off x="10746773" y="5613679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F9BF2EA-4041-4FFE-83FC-7AE2F9565BE2}"/>
                      </a:ext>
                    </a:extLst>
                  </p:cNvPr>
                  <p:cNvSpPr/>
                  <p:nvPr/>
                </p:nvSpPr>
                <p:spPr>
                  <a:xfrm>
                    <a:off x="9149104" y="4851099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10A16C83-D90C-44A9-8E33-D82AC742F77F}"/>
                      </a:ext>
                    </a:extLst>
                  </p:cNvPr>
                  <p:cNvSpPr/>
                  <p:nvPr/>
                </p:nvSpPr>
                <p:spPr>
                  <a:xfrm>
                    <a:off x="9908237" y="5613679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9BBA5396-180D-49EA-9B6B-4809A6B963D5}"/>
                      </a:ext>
                    </a:extLst>
                  </p:cNvPr>
                  <p:cNvSpPr/>
                  <p:nvPr/>
                </p:nvSpPr>
                <p:spPr>
                  <a:xfrm>
                    <a:off x="10024799" y="4616304"/>
                    <a:ext cx="205865" cy="172480"/>
                  </a:xfrm>
                  <a:prstGeom prst="ellipse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B0E62642-EC42-4744-BD4A-E192883F9F8E}"/>
                      </a:ext>
                    </a:extLst>
                  </p:cNvPr>
                  <p:cNvCxnSpPr>
                    <a:cxnSpLocks/>
                    <a:stCxn id="319" idx="0"/>
                    <a:endCxn id="314" idx="4"/>
                  </p:cNvCxnSpPr>
                  <p:nvPr/>
                </p:nvCxnSpPr>
                <p:spPr>
                  <a:xfrm flipV="1">
                    <a:off x="9252037" y="4300642"/>
                    <a:ext cx="0" cy="550457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3188225F-29C7-47B7-A663-B4DD740D0D94}"/>
                      </a:ext>
                    </a:extLst>
                  </p:cNvPr>
                  <p:cNvCxnSpPr>
                    <a:cxnSpLocks/>
                    <a:stCxn id="317" idx="3"/>
                    <a:endCxn id="320" idx="7"/>
                  </p:cNvCxnSpPr>
                  <p:nvPr/>
                </p:nvCxnSpPr>
                <p:spPr>
                  <a:xfrm flipH="1">
                    <a:off x="10083954" y="4763526"/>
                    <a:ext cx="768438" cy="875411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BAAFD7F8-D8B2-4CCE-A9FA-ED73D9C997D0}"/>
                      </a:ext>
                    </a:extLst>
                  </p:cNvPr>
                  <p:cNvCxnSpPr>
                    <a:cxnSpLocks/>
                    <a:stCxn id="316" idx="7"/>
                    <a:endCxn id="321" idx="3"/>
                  </p:cNvCxnSpPr>
                  <p:nvPr/>
                </p:nvCxnSpPr>
                <p:spPr>
                  <a:xfrm flipV="1">
                    <a:off x="9068350" y="4763526"/>
                    <a:ext cx="986598" cy="962922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AF086267-8129-43ED-BD6E-FC1D39176D40}"/>
                      </a:ext>
                    </a:extLst>
                  </p:cNvPr>
                  <p:cNvCxnSpPr>
                    <a:cxnSpLocks/>
                    <a:stCxn id="321" idx="1"/>
                    <a:endCxn id="314" idx="5"/>
                  </p:cNvCxnSpPr>
                  <p:nvPr/>
                </p:nvCxnSpPr>
                <p:spPr>
                  <a:xfrm flipH="1" flipV="1">
                    <a:off x="9324821" y="4275384"/>
                    <a:ext cx="730127" cy="366179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75A3FCF1-5712-4182-BC09-A83020533108}"/>
                      </a:ext>
                    </a:extLst>
                  </p:cNvPr>
                  <p:cNvCxnSpPr>
                    <a:cxnSpLocks/>
                    <a:stCxn id="321" idx="6"/>
                    <a:endCxn id="317" idx="2"/>
                  </p:cNvCxnSpPr>
                  <p:nvPr/>
                </p:nvCxnSpPr>
                <p:spPr>
                  <a:xfrm>
                    <a:off x="10230664" y="4702545"/>
                    <a:ext cx="591579" cy="0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Arrow Connector 326">
                    <a:extLst>
                      <a:ext uri="{FF2B5EF4-FFF2-40B4-BE49-F238E27FC236}">
                        <a16:creationId xmlns:a16="http://schemas.microsoft.com/office/drawing/2014/main" id="{B5E99C3E-C263-48DD-AB56-508E35F557F1}"/>
                      </a:ext>
                    </a:extLst>
                  </p:cNvPr>
                  <p:cNvCxnSpPr>
                    <a:cxnSpLocks/>
                    <a:stCxn id="314" idx="6"/>
                    <a:endCxn id="315" idx="2"/>
                  </p:cNvCxnSpPr>
                  <p:nvPr/>
                </p:nvCxnSpPr>
                <p:spPr>
                  <a:xfrm flipV="1">
                    <a:off x="9354969" y="4179573"/>
                    <a:ext cx="990346" cy="34829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D4247587-2519-4039-8285-89FAEDA4C599}"/>
                      </a:ext>
                    </a:extLst>
                  </p:cNvPr>
                  <p:cNvCxnSpPr>
                    <a:cxnSpLocks/>
                    <a:stCxn id="320" idx="6"/>
                    <a:endCxn id="318" idx="2"/>
                  </p:cNvCxnSpPr>
                  <p:nvPr/>
                </p:nvCxnSpPr>
                <p:spPr>
                  <a:xfrm>
                    <a:off x="10114102" y="5699919"/>
                    <a:ext cx="632671" cy="0"/>
                  </a:xfrm>
                  <a:prstGeom prst="straightConnector1">
                    <a:avLst/>
                  </a:prstGeom>
                  <a:ln w="28575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5EDEEF58-F5F6-45B6-9F08-025944756CB7}"/>
                      </a:ext>
                    </a:extLst>
                  </p:cNvPr>
                  <p:cNvSpPr/>
                  <p:nvPr/>
                </p:nvSpPr>
                <p:spPr>
                  <a:xfrm>
                    <a:off x="9593452" y="4371941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AD4E7439-8140-4481-B5A5-084D9FEB3A91}"/>
                      </a:ext>
                    </a:extLst>
                  </p:cNvPr>
                  <p:cNvSpPr/>
                  <p:nvPr/>
                </p:nvSpPr>
                <p:spPr>
                  <a:xfrm>
                    <a:off x="9164677" y="4510974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274D9FD8-B69D-462E-80FA-280BD283A53E}"/>
                      </a:ext>
                    </a:extLst>
                  </p:cNvPr>
                  <p:cNvSpPr/>
                  <p:nvPr/>
                </p:nvSpPr>
                <p:spPr>
                  <a:xfrm>
                    <a:off x="9828165" y="4105671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3676E54A-CC1E-41B8-92C1-0D95ADFA70BC}"/>
                      </a:ext>
                    </a:extLst>
                  </p:cNvPr>
                  <p:cNvSpPr/>
                  <p:nvPr/>
                </p:nvSpPr>
                <p:spPr>
                  <a:xfrm>
                    <a:off x="10446382" y="4620033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4380E6EB-8AC6-4F30-A8FB-1805E3D4B222}"/>
                      </a:ext>
                    </a:extLst>
                  </p:cNvPr>
                  <p:cNvSpPr/>
                  <p:nvPr/>
                </p:nvSpPr>
                <p:spPr>
                  <a:xfrm>
                    <a:off x="9532693" y="5121159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98A58E99-9391-4D5C-B943-18011095E823}"/>
                      </a:ext>
                    </a:extLst>
                  </p:cNvPr>
                  <p:cNvSpPr/>
                  <p:nvPr/>
                </p:nvSpPr>
                <p:spPr>
                  <a:xfrm>
                    <a:off x="10393990" y="5110616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234FC09E-CA37-49B7-9A39-4149A152EE22}"/>
                      </a:ext>
                    </a:extLst>
                  </p:cNvPr>
                  <p:cNvSpPr/>
                  <p:nvPr/>
                </p:nvSpPr>
                <p:spPr>
                  <a:xfrm>
                    <a:off x="10363998" y="5632477"/>
                    <a:ext cx="160143" cy="160142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9905A782-536F-4934-9D7E-93E026054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86591" y="5281185"/>
                    <a:ext cx="193078" cy="18765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CFDA9C7E-C11A-48B1-A217-27A16C8353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89883" y="4798472"/>
                    <a:ext cx="193078" cy="18765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Arrow Connector 337">
                    <a:extLst>
                      <a:ext uri="{FF2B5EF4-FFF2-40B4-BE49-F238E27FC236}">
                        <a16:creationId xmlns:a16="http://schemas.microsoft.com/office/drawing/2014/main" id="{E363A555-95F1-42A4-BB7D-C5AE7EF817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24101" y="5395524"/>
                    <a:ext cx="193078" cy="18765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601576E3-E557-4922-9532-D512A97B48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823181" y="4927245"/>
                    <a:ext cx="193078" cy="18765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01FC074F-CD27-4554-AEE8-A278E3985B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48840" y="4575871"/>
                    <a:ext cx="215869" cy="11258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Arrow Connector 340">
                    <a:extLst>
                      <a:ext uri="{FF2B5EF4-FFF2-40B4-BE49-F238E27FC236}">
                        <a16:creationId xmlns:a16="http://schemas.microsoft.com/office/drawing/2014/main" id="{AECBEA2E-654B-4183-89DD-5776C0F43F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51202" y="4357784"/>
                    <a:ext cx="215869" cy="11258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178F3B98-E5A4-489E-8A9A-999BB1C34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39077" y="4434386"/>
                    <a:ext cx="215869" cy="11258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B38021CC-EA0C-4428-ADA0-8D82A80FCB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6272" y="4243707"/>
                    <a:ext cx="195378" cy="105726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A296DDA9-D5A6-4C7F-B762-879F21E1A4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530696" y="4252876"/>
                    <a:ext cx="230505" cy="9759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AFFA3E24-2734-482A-ABE4-D5A34B396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70705" y="4147406"/>
                    <a:ext cx="241271" cy="601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>
                    <a:extLst>
                      <a:ext uri="{FF2B5EF4-FFF2-40B4-BE49-F238E27FC236}">
                        <a16:creationId xmlns:a16="http://schemas.microsoft.com/office/drawing/2014/main" id="{2B34B70F-FFA5-4141-85D0-60BE38A12E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11169" y="4117528"/>
                    <a:ext cx="241271" cy="601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none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Arrow Connector 346">
                    <a:extLst>
                      <a:ext uri="{FF2B5EF4-FFF2-40B4-BE49-F238E27FC236}">
                        <a16:creationId xmlns:a16="http://schemas.microsoft.com/office/drawing/2014/main" id="{A474CE8C-EAA0-48FC-AB30-324211DA9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25453" y="4245830"/>
                    <a:ext cx="226988" cy="3805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C022ED00-CD38-401E-9A03-540ABDB047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24101" y="4700104"/>
                    <a:ext cx="0" cy="106606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8F50C091-1E2A-41D6-AD9D-A8D36FA5D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15320" y="4381084"/>
                    <a:ext cx="0" cy="106606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Arrow Connector 349">
                    <a:extLst>
                      <a:ext uri="{FF2B5EF4-FFF2-40B4-BE49-F238E27FC236}">
                        <a16:creationId xmlns:a16="http://schemas.microsoft.com/office/drawing/2014/main" id="{C204473B-3340-46C2-BE9F-47436FB052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85594" y="4368411"/>
                    <a:ext cx="0" cy="12343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Arrow Connector 350">
                    <a:extLst>
                      <a:ext uri="{FF2B5EF4-FFF2-40B4-BE49-F238E27FC236}">
                        <a16:creationId xmlns:a16="http://schemas.microsoft.com/office/drawing/2014/main" id="{0126186C-BDA5-40E6-AFAD-A0D9C1010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85594" y="4701807"/>
                    <a:ext cx="0" cy="123437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125AA79C-5D45-4AE8-AED6-4EF98D6A99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258142" y="4640612"/>
                    <a:ext cx="135847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2A8DC157-E6A7-45B4-9077-745C949B19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31998" y="4640612"/>
                    <a:ext cx="135847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>
                    <a:extLst>
                      <a:ext uri="{FF2B5EF4-FFF2-40B4-BE49-F238E27FC236}">
                        <a16:creationId xmlns:a16="http://schemas.microsoft.com/office/drawing/2014/main" id="{EBB2556F-6229-4656-B4D2-6DBE0F9EE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65605" y="4763525"/>
                    <a:ext cx="120921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>
                    <a:extLst>
                      <a:ext uri="{FF2B5EF4-FFF2-40B4-BE49-F238E27FC236}">
                        <a16:creationId xmlns:a16="http://schemas.microsoft.com/office/drawing/2014/main" id="{83905B60-2240-4963-9A12-65832EC5C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25853" y="4763525"/>
                    <a:ext cx="120921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>
                    <a:extLst>
                      <a:ext uri="{FF2B5EF4-FFF2-40B4-BE49-F238E27FC236}">
                        <a16:creationId xmlns:a16="http://schemas.microsoft.com/office/drawing/2014/main" id="{B4824B1B-C67E-4DD8-96C4-73E6FB150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686899" y="4877878"/>
                    <a:ext cx="133778" cy="15025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97E7C11F-413A-4793-8895-96CAB098E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76240" y="4841155"/>
                    <a:ext cx="128914" cy="144789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223EAEFA-2EDA-4280-A201-0E25A873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260211" y="5380493"/>
                    <a:ext cx="133778" cy="15025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Arrow Connector 358">
                    <a:extLst>
                      <a:ext uri="{FF2B5EF4-FFF2-40B4-BE49-F238E27FC236}">
                        <a16:creationId xmlns:a16="http://schemas.microsoft.com/office/drawing/2014/main" id="{4ED0B704-2BA6-42C6-B131-297F3DEA7C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47768" y="5312725"/>
                    <a:ext cx="128914" cy="144789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Arrow Connector 359">
                    <a:extLst>
                      <a:ext uri="{FF2B5EF4-FFF2-40B4-BE49-F238E27FC236}">
                        <a16:creationId xmlns:a16="http://schemas.microsoft.com/office/drawing/2014/main" id="{CF095BF1-8599-428B-9368-4C74BE5D2D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192288" y="5638937"/>
                    <a:ext cx="135847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Arrow Connector 360">
                    <a:extLst>
                      <a:ext uri="{FF2B5EF4-FFF2-40B4-BE49-F238E27FC236}">
                        <a16:creationId xmlns:a16="http://schemas.microsoft.com/office/drawing/2014/main" id="{7B385F61-8945-4A4F-9291-2816EE7196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62862" y="5638937"/>
                    <a:ext cx="135847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9D613C58-E00C-4A1B-A2D8-C9BC89CC5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52628" y="5757298"/>
                    <a:ext cx="120921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EE79E789-1C98-42AD-8AE8-1F53A440E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86688" y="5757298"/>
                    <a:ext cx="120921" cy="0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headEnd type="arrow" w="sm" len="sm"/>
                    <a:tailEnd type="non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Connector: Elbow 363">
                    <a:extLst>
                      <a:ext uri="{FF2B5EF4-FFF2-40B4-BE49-F238E27FC236}">
                        <a16:creationId xmlns:a16="http://schemas.microsoft.com/office/drawing/2014/main" id="{AB7FF796-7074-4A18-ADEE-0F23584F508B}"/>
                      </a:ext>
                    </a:extLst>
                  </p:cNvPr>
                  <p:cNvCxnSpPr>
                    <a:cxnSpLocks/>
                    <a:stCxn id="289" idx="3"/>
                    <a:endCxn id="313" idx="3"/>
                  </p:cNvCxnSpPr>
                  <p:nvPr/>
                </p:nvCxnSpPr>
                <p:spPr>
                  <a:xfrm flipH="1">
                    <a:off x="11155094" y="1613612"/>
                    <a:ext cx="60576" cy="3294424"/>
                  </a:xfrm>
                  <a:prstGeom prst="bentConnector3">
                    <a:avLst>
                      <a:gd name="adj1" fmla="val -377383"/>
                    </a:avLst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BE56E83B-2DF9-4F36-8749-4FA35B8E749B}"/>
                      </a:ext>
                    </a:extLst>
                  </p:cNvPr>
                  <p:cNvCxnSpPr>
                    <a:cxnSpLocks/>
                    <a:stCxn id="313" idx="1"/>
                    <a:endCxn id="400" idx="3"/>
                  </p:cNvCxnSpPr>
                  <p:nvPr/>
                </p:nvCxnSpPr>
                <p:spPr>
                  <a:xfrm flipH="1" flipV="1">
                    <a:off x="8232887" y="4906484"/>
                    <a:ext cx="430213" cy="1551"/>
                  </a:xfrm>
                  <a:prstGeom prst="straightConnector1">
                    <a:avLst/>
                  </a:prstGeom>
                  <a:ln w="38100">
                    <a:solidFill>
                      <a:srgbClr val="A5002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6" name="Rectangle: Rounded Corners 365">
                    <a:extLst>
                      <a:ext uri="{FF2B5EF4-FFF2-40B4-BE49-F238E27FC236}">
                        <a16:creationId xmlns:a16="http://schemas.microsoft.com/office/drawing/2014/main" id="{55F6FEAB-A443-498F-A862-E18FFFC65205}"/>
                      </a:ext>
                    </a:extLst>
                  </p:cNvPr>
                  <p:cNvSpPr/>
                  <p:nvPr/>
                </p:nvSpPr>
                <p:spPr>
                  <a:xfrm>
                    <a:off x="2769654" y="3625499"/>
                    <a:ext cx="2491994" cy="2561971"/>
                  </a:xfrm>
                  <a:prstGeom prst="round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7" name="Title 1">
                    <a:extLst>
                      <a:ext uri="{FF2B5EF4-FFF2-40B4-BE49-F238E27FC236}">
                        <a16:creationId xmlns:a16="http://schemas.microsoft.com/office/drawing/2014/main" id="{56BC16E9-9A59-4A1A-A130-8091A93456A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45678" y="2958018"/>
                    <a:ext cx="2491994" cy="55888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rmAutofit lnSpcReduction="10000"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>
                        <a:solidFill>
                          <a:schemeClr val="bg1"/>
                        </a:solidFill>
                      </a:rPr>
                      <a:t>Connect remaining unconnected enclaves</a:t>
                    </a:r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368" name="Picture 367">
                    <a:extLst>
                      <a:ext uri="{FF2B5EF4-FFF2-40B4-BE49-F238E27FC236}">
                        <a16:creationId xmlns:a16="http://schemas.microsoft.com/office/drawing/2014/main" id="{7C648785-9FD2-4FEC-BDBB-F657BD585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6797" t="20011" r="10037" b="12968"/>
                  <a:stretch/>
                </p:blipFill>
                <p:spPr>
                  <a:xfrm>
                    <a:off x="6089306" y="3749903"/>
                    <a:ext cx="1890645" cy="523259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>
                    <a:extLst>
                      <a:ext uri="{FF2B5EF4-FFF2-40B4-BE49-F238E27FC236}">
                        <a16:creationId xmlns:a16="http://schemas.microsoft.com/office/drawing/2014/main" id="{45207BCE-55DF-4D62-AFDC-DB304C8951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9467" y="4485218"/>
                    <a:ext cx="1266964" cy="658440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>
                    <a:extLst>
                      <a:ext uri="{FF2B5EF4-FFF2-40B4-BE49-F238E27FC236}">
                        <a16:creationId xmlns:a16="http://schemas.microsoft.com/office/drawing/2014/main" id="{61C1010B-4F02-4A9B-ADE2-A7A4D727A1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82" t="29501" r="2845" b="20802"/>
                  <a:stretch/>
                </p:blipFill>
                <p:spPr>
                  <a:xfrm>
                    <a:off x="5792046" y="5377029"/>
                    <a:ext cx="2389685" cy="2408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0" name="Rectangle: Rounded Corners 399">
                  <a:extLst>
                    <a:ext uri="{FF2B5EF4-FFF2-40B4-BE49-F238E27FC236}">
                      <a16:creationId xmlns:a16="http://schemas.microsoft.com/office/drawing/2014/main" id="{E4D79917-9ED8-42D3-9385-E873078B80A3}"/>
                    </a:ext>
                  </a:extLst>
                </p:cNvPr>
                <p:cNvSpPr/>
                <p:nvPr/>
              </p:nvSpPr>
              <p:spPr>
                <a:xfrm>
                  <a:off x="6884327" y="4291671"/>
                  <a:ext cx="1971528" cy="2026894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Title 1">
                  <a:extLst>
                    <a:ext uri="{FF2B5EF4-FFF2-40B4-BE49-F238E27FC236}">
                      <a16:creationId xmlns:a16="http://schemas.microsoft.com/office/drawing/2014/main" id="{789CA8A0-2360-4DEA-A678-031657F15C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88113" y="6372945"/>
                  <a:ext cx="1971528" cy="4421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Calculate fitness score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90E6FEA2-9FD0-457C-BE77-D293A86EB2EE}"/>
                  </a:ext>
                </a:extLst>
              </p:cNvPr>
              <p:cNvGrpSpPr/>
              <p:nvPr/>
            </p:nvGrpSpPr>
            <p:grpSpPr>
              <a:xfrm>
                <a:off x="5153934" y="4510962"/>
                <a:ext cx="743067" cy="763934"/>
                <a:chOff x="6096000" y="332627"/>
                <a:chExt cx="2491994" cy="2561976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1C4A6DF-1227-496D-B58C-21E2810762E0}"/>
                    </a:ext>
                  </a:extLst>
                </p:cNvPr>
                <p:cNvSpPr/>
                <p:nvPr/>
              </p:nvSpPr>
              <p:spPr>
                <a:xfrm>
                  <a:off x="6096000" y="332627"/>
                  <a:ext cx="2491994" cy="256197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EC08685-3452-442F-BE9C-F4A00DC2C79F}"/>
                    </a:ext>
                  </a:extLst>
                </p:cNvPr>
                <p:cNvSpPr/>
                <p:nvPr/>
              </p:nvSpPr>
              <p:spPr>
                <a:xfrm>
                  <a:off x="6582003" y="833740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DE17F2F-0F60-4C52-A04F-589CEA63D105}"/>
                    </a:ext>
                  </a:extLst>
                </p:cNvPr>
                <p:cNvSpPr/>
                <p:nvPr/>
              </p:nvSpPr>
              <p:spPr>
                <a:xfrm>
                  <a:off x="6325532" y="2406769"/>
                  <a:ext cx="205865" cy="172481"/>
                </a:xfrm>
                <a:prstGeom prst="ellipse">
                  <a:avLst/>
                </a:prstGeom>
                <a:solidFill>
                  <a:srgbClr val="FF0000"/>
                </a:solidFill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69AE02F-DAFF-46CD-9BFC-D0706D335923}"/>
                    </a:ext>
                  </a:extLst>
                </p:cNvPr>
                <p:cNvSpPr/>
                <p:nvPr/>
              </p:nvSpPr>
              <p:spPr>
                <a:xfrm>
                  <a:off x="8255143" y="1321883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1F35CCF5-CEB2-482C-97A4-B5DAAFBA8594}"/>
                    </a:ext>
                  </a:extLst>
                </p:cNvPr>
                <p:cNvSpPr/>
                <p:nvPr/>
              </p:nvSpPr>
              <p:spPr>
                <a:xfrm>
                  <a:off x="8179672" y="231925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4570A6D-88E0-4FC4-A650-DC77768FFE96}"/>
                    </a:ext>
                  </a:extLst>
                </p:cNvPr>
                <p:cNvSpPr/>
                <p:nvPr/>
              </p:nvSpPr>
              <p:spPr>
                <a:xfrm>
                  <a:off x="6582003" y="155667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16EB0F07-2E00-4721-8F69-8721D573962B}"/>
                    </a:ext>
                  </a:extLst>
                </p:cNvPr>
                <p:cNvSpPr/>
                <p:nvPr/>
              </p:nvSpPr>
              <p:spPr>
                <a:xfrm>
                  <a:off x="7341136" y="231925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E2E21ADA-4510-4EEB-9A6F-F00F6E868782}"/>
                    </a:ext>
                  </a:extLst>
                </p:cNvPr>
                <p:cNvSpPr/>
                <p:nvPr/>
              </p:nvSpPr>
              <p:spPr>
                <a:xfrm>
                  <a:off x="7327669" y="1535668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62A9D11D-42DA-4179-8ED3-B3B1115C974B}"/>
                    </a:ext>
                  </a:extLst>
                </p:cNvPr>
                <p:cNvCxnSpPr>
                  <a:cxnSpLocks/>
                  <a:stCxn id="144" idx="0"/>
                  <a:endCxn id="140" idx="4"/>
                </p:cNvCxnSpPr>
                <p:nvPr/>
              </p:nvCxnSpPr>
              <p:spPr>
                <a:xfrm flipV="1">
                  <a:off x="6684936" y="1006221"/>
                  <a:ext cx="0" cy="550458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A0E487C8-076E-44DB-A536-4BB02913F3F1}"/>
                    </a:ext>
                  </a:extLst>
                </p:cNvPr>
                <p:cNvCxnSpPr>
                  <a:cxnSpLocks/>
                  <a:stCxn id="142" idx="1"/>
                  <a:endCxn id="140" idx="6"/>
                </p:cNvCxnSpPr>
                <p:nvPr/>
              </p:nvCxnSpPr>
              <p:spPr>
                <a:xfrm flipH="1" flipV="1">
                  <a:off x="6787867" y="919982"/>
                  <a:ext cx="1497424" cy="427162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8479F499-19A5-4C09-A4FD-3F22ED72B80D}"/>
                    </a:ext>
                  </a:extLst>
                </p:cNvPr>
                <p:cNvCxnSpPr>
                  <a:cxnSpLocks/>
                  <a:stCxn id="141" idx="7"/>
                  <a:endCxn id="144" idx="4"/>
                </p:cNvCxnSpPr>
                <p:nvPr/>
              </p:nvCxnSpPr>
              <p:spPr>
                <a:xfrm flipV="1">
                  <a:off x="6501248" y="1729160"/>
                  <a:ext cx="183686" cy="702868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9FFA1EB2-F3AE-474A-BCA8-1B555DE4BF10}"/>
                    </a:ext>
                  </a:extLst>
                </p:cNvPr>
                <p:cNvCxnSpPr>
                  <a:cxnSpLocks/>
                  <a:stCxn id="146" idx="4"/>
                  <a:endCxn id="143" idx="1"/>
                </p:cNvCxnSpPr>
                <p:nvPr/>
              </p:nvCxnSpPr>
              <p:spPr>
                <a:xfrm>
                  <a:off x="7430601" y="1708149"/>
                  <a:ext cx="779219" cy="636371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10796DA5-DEF9-460B-838F-87E8A55DAC9A}"/>
                    </a:ext>
                  </a:extLst>
                </p:cNvPr>
                <p:cNvCxnSpPr>
                  <a:cxnSpLocks/>
                  <a:stCxn id="142" idx="4"/>
                  <a:endCxn id="143" idx="7"/>
                </p:cNvCxnSpPr>
                <p:nvPr/>
              </p:nvCxnSpPr>
              <p:spPr>
                <a:xfrm flipH="1">
                  <a:off x="8355390" y="1494365"/>
                  <a:ext cx="2686" cy="850155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B4077955-D21C-46FB-AB0A-5634B4521027}"/>
                    </a:ext>
                  </a:extLst>
                </p:cNvPr>
                <p:cNvCxnSpPr>
                  <a:cxnSpLocks/>
                  <a:stCxn id="145" idx="6"/>
                  <a:endCxn id="143" idx="2"/>
                </p:cNvCxnSpPr>
                <p:nvPr/>
              </p:nvCxnSpPr>
              <p:spPr>
                <a:xfrm>
                  <a:off x="7547001" y="2405500"/>
                  <a:ext cx="632671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506298D-EC2D-48F8-B42C-3C397250659B}"/>
                  </a:ext>
                </a:extLst>
              </p:cNvPr>
              <p:cNvGrpSpPr/>
              <p:nvPr/>
            </p:nvGrpSpPr>
            <p:grpSpPr>
              <a:xfrm>
                <a:off x="4712421" y="5443717"/>
                <a:ext cx="808774" cy="831486"/>
                <a:chOff x="6096000" y="332627"/>
                <a:chExt cx="2491994" cy="2561976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C125E6B-E1EA-48F1-963F-319BA0AA13EF}"/>
                    </a:ext>
                  </a:extLst>
                </p:cNvPr>
                <p:cNvSpPr/>
                <p:nvPr/>
              </p:nvSpPr>
              <p:spPr>
                <a:xfrm>
                  <a:off x="6096000" y="332627"/>
                  <a:ext cx="2491994" cy="256197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04B551DE-9F36-4EEB-A8C4-8EE5D2F546A7}"/>
                    </a:ext>
                  </a:extLst>
                </p:cNvPr>
                <p:cNvSpPr/>
                <p:nvPr/>
              </p:nvSpPr>
              <p:spPr>
                <a:xfrm>
                  <a:off x="6582003" y="833740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E8253A2B-FCE6-4B90-8058-608DD0C00738}"/>
                    </a:ext>
                  </a:extLst>
                </p:cNvPr>
                <p:cNvSpPr/>
                <p:nvPr/>
              </p:nvSpPr>
              <p:spPr>
                <a:xfrm>
                  <a:off x="7778214" y="798911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A45D656-3304-4799-A14B-4E436C0BEE14}"/>
                    </a:ext>
                  </a:extLst>
                </p:cNvPr>
                <p:cNvSpPr/>
                <p:nvPr/>
              </p:nvSpPr>
              <p:spPr>
                <a:xfrm>
                  <a:off x="6325532" y="2406769"/>
                  <a:ext cx="205865" cy="172481"/>
                </a:xfrm>
                <a:prstGeom prst="ellipse">
                  <a:avLst/>
                </a:prstGeom>
                <a:solidFill>
                  <a:srgbClr val="FF0000"/>
                </a:solidFill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336D2FA2-B51E-45B6-B584-7ED0CA097DDC}"/>
                    </a:ext>
                  </a:extLst>
                </p:cNvPr>
                <p:cNvSpPr/>
                <p:nvPr/>
              </p:nvSpPr>
              <p:spPr>
                <a:xfrm>
                  <a:off x="8255143" y="1321883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B5C77AC-88D2-4809-9E41-0FCE964626F9}"/>
                    </a:ext>
                  </a:extLst>
                </p:cNvPr>
                <p:cNvSpPr/>
                <p:nvPr/>
              </p:nvSpPr>
              <p:spPr>
                <a:xfrm>
                  <a:off x="8179672" y="231925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15CBDDD1-BD06-4113-8EB9-F802779E4AE1}"/>
                    </a:ext>
                  </a:extLst>
                </p:cNvPr>
                <p:cNvSpPr/>
                <p:nvPr/>
              </p:nvSpPr>
              <p:spPr>
                <a:xfrm>
                  <a:off x="6582003" y="155667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39854FC7-5FC8-4F28-A51C-B6A0BC095D08}"/>
                    </a:ext>
                  </a:extLst>
                </p:cNvPr>
                <p:cNvSpPr/>
                <p:nvPr/>
              </p:nvSpPr>
              <p:spPr>
                <a:xfrm>
                  <a:off x="7341136" y="231925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D6078A14-6209-47BA-8553-A1D766303086}"/>
                    </a:ext>
                  </a:extLst>
                </p:cNvPr>
                <p:cNvSpPr/>
                <p:nvPr/>
              </p:nvSpPr>
              <p:spPr>
                <a:xfrm>
                  <a:off x="7457699" y="1321883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BC232B43-20B8-4DBE-8EE1-DF03BC919674}"/>
                    </a:ext>
                  </a:extLst>
                </p:cNvPr>
                <p:cNvCxnSpPr>
                  <a:cxnSpLocks/>
                  <a:stCxn id="160" idx="0"/>
                  <a:endCxn id="155" idx="4"/>
                </p:cNvCxnSpPr>
                <p:nvPr/>
              </p:nvCxnSpPr>
              <p:spPr>
                <a:xfrm flipV="1">
                  <a:off x="6684936" y="1006221"/>
                  <a:ext cx="0" cy="550458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8AC9754A-7444-45CE-8765-DE357BAA2930}"/>
                    </a:ext>
                  </a:extLst>
                </p:cNvPr>
                <p:cNvCxnSpPr>
                  <a:cxnSpLocks/>
                  <a:stCxn id="158" idx="3"/>
                  <a:endCxn id="161" idx="7"/>
                </p:cNvCxnSpPr>
                <p:nvPr/>
              </p:nvCxnSpPr>
              <p:spPr>
                <a:xfrm flipH="1">
                  <a:off x="7516853" y="1469105"/>
                  <a:ext cx="768438" cy="875413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F11F2DB-1711-45A2-A3E6-68DBF71F391F}"/>
                    </a:ext>
                  </a:extLst>
                </p:cNvPr>
                <p:cNvCxnSpPr>
                  <a:cxnSpLocks/>
                  <a:stCxn id="157" idx="7"/>
                  <a:endCxn id="162" idx="3"/>
                </p:cNvCxnSpPr>
                <p:nvPr/>
              </p:nvCxnSpPr>
              <p:spPr>
                <a:xfrm flipV="1">
                  <a:off x="6501249" y="1469105"/>
                  <a:ext cx="986598" cy="962923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B56BC901-B174-4464-BCA3-A1B4CE6A21B6}"/>
                    </a:ext>
                  </a:extLst>
                </p:cNvPr>
                <p:cNvCxnSpPr>
                  <a:cxnSpLocks/>
                  <a:stCxn id="162" idx="1"/>
                  <a:endCxn id="155" idx="5"/>
                </p:cNvCxnSpPr>
                <p:nvPr/>
              </p:nvCxnSpPr>
              <p:spPr>
                <a:xfrm flipH="1" flipV="1">
                  <a:off x="6757720" y="980962"/>
                  <a:ext cx="730127" cy="36618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40856004-6177-4E06-A16B-7DB2F58D11AF}"/>
                    </a:ext>
                  </a:extLst>
                </p:cNvPr>
                <p:cNvCxnSpPr>
                  <a:cxnSpLocks/>
                  <a:stCxn id="162" idx="6"/>
                  <a:endCxn id="158" idx="2"/>
                </p:cNvCxnSpPr>
                <p:nvPr/>
              </p:nvCxnSpPr>
              <p:spPr>
                <a:xfrm>
                  <a:off x="7663564" y="1408124"/>
                  <a:ext cx="591579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C9A16F2C-EC4A-416A-AE92-B14E1FAFCE04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6787868" y="885152"/>
                  <a:ext cx="990346" cy="34829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1E758AD6-03B0-4558-91DC-1C8006F78B06}"/>
                    </a:ext>
                  </a:extLst>
                </p:cNvPr>
                <p:cNvCxnSpPr>
                  <a:cxnSpLocks/>
                  <a:stCxn id="161" idx="6"/>
                  <a:endCxn id="159" idx="2"/>
                </p:cNvCxnSpPr>
                <p:nvPr/>
              </p:nvCxnSpPr>
              <p:spPr>
                <a:xfrm>
                  <a:off x="7547001" y="2405500"/>
                  <a:ext cx="632671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FAD99D2-D9CD-43FE-9B22-8B458412BBBC}"/>
                  </a:ext>
                </a:extLst>
              </p:cNvPr>
              <p:cNvGrpSpPr/>
              <p:nvPr/>
            </p:nvGrpSpPr>
            <p:grpSpPr>
              <a:xfrm>
                <a:off x="4386615" y="4481456"/>
                <a:ext cx="697866" cy="717463"/>
                <a:chOff x="6096000" y="332627"/>
                <a:chExt cx="2491994" cy="2561976"/>
              </a:xfrm>
            </p:grpSpPr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BDE5AA0F-1332-46C3-9341-4FD895D47019}"/>
                    </a:ext>
                  </a:extLst>
                </p:cNvPr>
                <p:cNvSpPr/>
                <p:nvPr/>
              </p:nvSpPr>
              <p:spPr>
                <a:xfrm>
                  <a:off x="6096000" y="332627"/>
                  <a:ext cx="2491994" cy="2561976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72B69E0D-2418-4BFB-9023-7AD1C0471439}"/>
                    </a:ext>
                  </a:extLst>
                </p:cNvPr>
                <p:cNvSpPr/>
                <p:nvPr/>
              </p:nvSpPr>
              <p:spPr>
                <a:xfrm>
                  <a:off x="6582003" y="833740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F9732665-727D-4F87-B20E-1306D8C06BA9}"/>
                    </a:ext>
                  </a:extLst>
                </p:cNvPr>
                <p:cNvSpPr/>
                <p:nvPr/>
              </p:nvSpPr>
              <p:spPr>
                <a:xfrm>
                  <a:off x="6325532" y="2406769"/>
                  <a:ext cx="205865" cy="172481"/>
                </a:xfrm>
                <a:prstGeom prst="ellipse">
                  <a:avLst/>
                </a:prstGeom>
                <a:solidFill>
                  <a:srgbClr val="FF0000"/>
                </a:solidFill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8A4FD57-14BC-4199-8E8F-73090A680824}"/>
                    </a:ext>
                  </a:extLst>
                </p:cNvPr>
                <p:cNvSpPr/>
                <p:nvPr/>
              </p:nvSpPr>
              <p:spPr>
                <a:xfrm>
                  <a:off x="8255143" y="1321883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863B3B-49B0-4CBD-830B-6520FCB9D7DE}"/>
                    </a:ext>
                  </a:extLst>
                </p:cNvPr>
                <p:cNvSpPr/>
                <p:nvPr/>
              </p:nvSpPr>
              <p:spPr>
                <a:xfrm>
                  <a:off x="8179672" y="231925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CD7C7F3-B05D-4763-AB75-721C977AD2C2}"/>
                    </a:ext>
                  </a:extLst>
                </p:cNvPr>
                <p:cNvSpPr/>
                <p:nvPr/>
              </p:nvSpPr>
              <p:spPr>
                <a:xfrm>
                  <a:off x="6582003" y="1556679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62D03319-D8D7-4D81-AC18-D0FCA894DD3F}"/>
                    </a:ext>
                  </a:extLst>
                </p:cNvPr>
                <p:cNvSpPr/>
                <p:nvPr/>
              </p:nvSpPr>
              <p:spPr>
                <a:xfrm>
                  <a:off x="7457699" y="1321883"/>
                  <a:ext cx="205865" cy="172481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9817CE1F-415D-4721-B8D9-54536B6EEDA7}"/>
                    </a:ext>
                  </a:extLst>
                </p:cNvPr>
                <p:cNvCxnSpPr>
                  <a:cxnSpLocks/>
                  <a:stCxn id="176" idx="7"/>
                  <a:endCxn id="177" idx="3"/>
                </p:cNvCxnSpPr>
                <p:nvPr/>
              </p:nvCxnSpPr>
              <p:spPr>
                <a:xfrm flipV="1">
                  <a:off x="6757720" y="1469105"/>
                  <a:ext cx="730127" cy="112834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98CD7A03-0B6C-4539-92B4-4857778EC589}"/>
                    </a:ext>
                  </a:extLst>
                </p:cNvPr>
                <p:cNvCxnSpPr>
                  <a:cxnSpLocks/>
                  <a:stCxn id="174" idx="4"/>
                  <a:endCxn id="175" idx="0"/>
                </p:cNvCxnSpPr>
                <p:nvPr/>
              </p:nvCxnSpPr>
              <p:spPr>
                <a:xfrm flipH="1">
                  <a:off x="8282605" y="1494365"/>
                  <a:ext cx="75471" cy="824895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559896D7-CC3B-4CCD-8391-2724D0019170}"/>
                    </a:ext>
                  </a:extLst>
                </p:cNvPr>
                <p:cNvCxnSpPr>
                  <a:cxnSpLocks/>
                  <a:stCxn id="173" idx="7"/>
                  <a:endCxn id="176" idx="4"/>
                </p:cNvCxnSpPr>
                <p:nvPr/>
              </p:nvCxnSpPr>
              <p:spPr>
                <a:xfrm flipV="1">
                  <a:off x="6501248" y="1729160"/>
                  <a:ext cx="183686" cy="702868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A69528C9-D3B2-4F96-A549-CB4DEDFF5374}"/>
                    </a:ext>
                  </a:extLst>
                </p:cNvPr>
                <p:cNvCxnSpPr>
                  <a:cxnSpLocks/>
                  <a:stCxn id="177" idx="1"/>
                  <a:endCxn id="172" idx="5"/>
                </p:cNvCxnSpPr>
                <p:nvPr/>
              </p:nvCxnSpPr>
              <p:spPr>
                <a:xfrm flipH="1" flipV="1">
                  <a:off x="6757720" y="980962"/>
                  <a:ext cx="730127" cy="36618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4D9968B7-21C0-49FD-8265-78564246B980}"/>
                    </a:ext>
                  </a:extLst>
                </p:cNvPr>
                <p:cNvCxnSpPr>
                  <a:cxnSpLocks/>
                  <a:stCxn id="177" idx="6"/>
                  <a:endCxn id="174" idx="2"/>
                </p:cNvCxnSpPr>
                <p:nvPr/>
              </p:nvCxnSpPr>
              <p:spPr>
                <a:xfrm>
                  <a:off x="7663564" y="1408124"/>
                  <a:ext cx="591579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A0BAA91-6FE2-4983-A35C-7AFB3355D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1856" y="5219664"/>
                <a:ext cx="163052" cy="38249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7498D8B8-48FC-4A53-B4B7-ABCC831779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743" y="5360808"/>
                <a:ext cx="152582" cy="4118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535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EE52E-69CD-497B-8346-CFFC9B61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84D08-37B5-4591-983A-1B029734BB0A}"/>
              </a:ext>
            </a:extLst>
          </p:cNvPr>
          <p:cNvSpPr/>
          <p:nvPr/>
        </p:nvSpPr>
        <p:spPr>
          <a:xfrm>
            <a:off x="369219" y="1271821"/>
            <a:ext cx="34740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Problem Statement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0A194-8430-4A4F-90DD-27F05DBD9F80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3132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27FCFB-C284-4FEE-8E2B-11757B2072A4}"/>
              </a:ext>
            </a:extLst>
          </p:cNvPr>
          <p:cNvSpPr txBox="1">
            <a:spLocks/>
          </p:cNvSpPr>
          <p:nvPr/>
        </p:nvSpPr>
        <p:spPr>
          <a:xfrm>
            <a:off x="838200" y="2262188"/>
            <a:ext cx="9751142" cy="2840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More sophisticated and hard to detect cyber-attacks</a:t>
            </a:r>
          </a:p>
          <a:p>
            <a:endParaRPr lang="en-GB" dirty="0"/>
          </a:p>
          <a:p>
            <a:r>
              <a:rPr lang="en-GB" dirty="0"/>
              <a:t>Cyber-</a:t>
            </a:r>
            <a:r>
              <a:rPr lang="en-GB" dirty="0" err="1"/>
              <a:t>defense</a:t>
            </a:r>
            <a:r>
              <a:rPr lang="en-GB" dirty="0"/>
              <a:t> is expensive</a:t>
            </a:r>
          </a:p>
          <a:p>
            <a:endParaRPr lang="en-GB" dirty="0"/>
          </a:p>
          <a:p>
            <a:r>
              <a:rPr lang="en-GB" dirty="0"/>
              <a:t>Even security experts have to rely on experience and judgement</a:t>
            </a:r>
            <a:endParaRPr lang="en-US" dirty="0"/>
          </a:p>
        </p:txBody>
      </p:sp>
      <p:pic>
        <p:nvPicPr>
          <p:cNvPr id="10" name="Graphic 9" descr="Money">
            <a:extLst>
              <a:ext uri="{FF2B5EF4-FFF2-40B4-BE49-F238E27FC236}">
                <a16:creationId xmlns:a16="http://schemas.microsoft.com/office/drawing/2014/main" id="{F319EB85-6494-4C4F-8B70-3A840C30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773" y="2964810"/>
            <a:ext cx="1174955" cy="11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D4733B-C842-4B34-B385-2CA9883C7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Experiments, Results, Hyperparameters</a:t>
            </a:r>
            <a:endParaRPr lang="en-GB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0CF45-A5E7-48DB-A66B-3F2DFDEC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FC5CF-6E10-461E-A118-0F3424474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47116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3198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Experiments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A82CEB-13F6-424D-A58E-7EBC2BCEC6EE}"/>
              </a:ext>
            </a:extLst>
          </p:cNvPr>
          <p:cNvSpPr txBox="1">
            <a:spLocks/>
          </p:cNvSpPr>
          <p:nvPr/>
        </p:nvSpPr>
        <p:spPr>
          <a:xfrm>
            <a:off x="369219" y="2262186"/>
            <a:ext cx="10515600" cy="36961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Setup</a:t>
            </a:r>
          </a:p>
          <a:p>
            <a:pPr lvl="2"/>
            <a:r>
              <a:rPr lang="en-US" sz="2400" dirty="0"/>
              <a:t>Internet connects to enclave 1 with service 0 (vulnerability score 0.95)</a:t>
            </a:r>
          </a:p>
          <a:p>
            <a:pPr lvl="2"/>
            <a:r>
              <a:rPr lang="en-US" sz="2400" dirty="0"/>
              <a:t>Enclave 2 connects to enclave 3 with service 1 (vulnerability score 0.95)</a:t>
            </a:r>
          </a:p>
          <a:p>
            <a:pPr lvl="1"/>
            <a:endParaRPr lang="en-GB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Make sure that solutions cannot just be one or a few enclaves with service that has the lowest vulnerability score</a:t>
            </a:r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Think of enclave 1 and 0 as internet connecting to DMZ</a:t>
            </a:r>
          </a:p>
          <a:p>
            <a:pPr lvl="1"/>
            <a:r>
              <a:rPr lang="en-US" sz="2800" dirty="0"/>
              <a:t>Enclave 1 and enclave 2 are connected by trust relationship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536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1066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More setup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A774A-C326-4E9A-B9F7-CF64847CE969}"/>
              </a:ext>
            </a:extLst>
          </p:cNvPr>
          <p:cNvSpPr/>
          <p:nvPr/>
        </p:nvSpPr>
        <p:spPr>
          <a:xfrm>
            <a:off x="3177389" y="2384058"/>
            <a:ext cx="2488182" cy="410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k 	= 	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lr</a:t>
            </a: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 	= 	0.5</a:t>
            </a:r>
          </a:p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w	=	0.7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p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g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	=	50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	=	60</a:t>
            </a:r>
          </a:p>
          <a:p>
            <a:endParaRPr lang="en-US" sz="2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7F5327-77D4-4848-83E0-B3A7E01D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897" y="2042835"/>
            <a:ext cx="2586117" cy="35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576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Prioritise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Cost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No description available.">
            <a:extLst>
              <a:ext uri="{FF2B5EF4-FFF2-40B4-BE49-F238E27FC236}">
                <a16:creationId xmlns:a16="http://schemas.microsoft.com/office/drawing/2014/main" id="{E20CA906-E79F-4EF4-A747-B34EF850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19" y="1825819"/>
            <a:ext cx="4773561" cy="477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EB9FE4-5846-40DB-8A01-EBACE073A02D}"/>
              </a:ext>
            </a:extLst>
          </p:cNvPr>
          <p:cNvSpPr/>
          <p:nvPr/>
        </p:nvSpPr>
        <p:spPr>
          <a:xfrm>
            <a:off x="429645" y="2476273"/>
            <a:ext cx="256672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 	0.2 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cost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	0.8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08F7-CDF8-4052-BC71-570253DA96F7}"/>
              </a:ext>
            </a:extLst>
          </p:cNvPr>
          <p:cNvSpPr/>
          <p:nvPr/>
        </p:nvSpPr>
        <p:spPr>
          <a:xfrm>
            <a:off x="9178610" y="2247533"/>
            <a:ext cx="2488182" cy="410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k 	= 	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lr</a:t>
            </a: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 	= 	0.5</a:t>
            </a:r>
          </a:p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w	=	0.7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p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g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	=	50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	=	60</a:t>
            </a:r>
          </a:p>
          <a:p>
            <a:endParaRPr lang="en-US" sz="2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64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576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Prioritise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Cost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60269C-1616-4FFF-8C73-E47D4DDE3B02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3420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Almost not implementing any segmentation at all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1781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8103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Balance Option</a:t>
            </a: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62043E1D-59CA-4FFC-854B-DC3A643E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709" y="1825819"/>
            <a:ext cx="4596581" cy="45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53359E-2ED1-43A0-B84F-7246A76DDB63}"/>
              </a:ext>
            </a:extLst>
          </p:cNvPr>
          <p:cNvSpPr/>
          <p:nvPr/>
        </p:nvSpPr>
        <p:spPr>
          <a:xfrm>
            <a:off x="429645" y="2476273"/>
            <a:ext cx="256672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 	0.5 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cost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	0.5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EB022-0DCD-498F-8FA7-EC3C3D4E8CB6}"/>
              </a:ext>
            </a:extLst>
          </p:cNvPr>
          <p:cNvSpPr/>
          <p:nvPr/>
        </p:nvSpPr>
        <p:spPr>
          <a:xfrm>
            <a:off x="9178610" y="2247533"/>
            <a:ext cx="2488182" cy="410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k 	= 	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lr</a:t>
            </a: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 	= 	0.5</a:t>
            </a:r>
          </a:p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w	=	0.7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p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g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	=	50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	=	60</a:t>
            </a:r>
          </a:p>
          <a:p>
            <a:endParaRPr lang="en-US" sz="2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80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Balance option</a:t>
            </a: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70F324-365C-4A42-942E-21CD4ADA8BDD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16412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Similar to when </a:t>
            </a:r>
            <a:r>
              <a:rPr lang="en-US" sz="2800" dirty="0" err="1"/>
              <a:t>prioritising</a:t>
            </a:r>
            <a:r>
              <a:rPr lang="en-US" sz="2800" dirty="0"/>
              <a:t> cost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Due to expensive cost function, </a:t>
            </a:r>
            <a:r>
              <a:rPr lang="en-US" sz="2800" i="1" dirty="0"/>
              <a:t>k </a:t>
            </a:r>
            <a:r>
              <a:rPr lang="en-US" sz="2800" dirty="0"/>
              <a:t>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9240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31742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Prioritise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Security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12FB353F-3D87-474D-A7D9-9A5BCB48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45" y="1506731"/>
            <a:ext cx="5032181" cy="50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5C2AB9-DAE8-4EB1-A162-90AE4682A46D}"/>
              </a:ext>
            </a:extLst>
          </p:cNvPr>
          <p:cNvSpPr/>
          <p:nvPr/>
        </p:nvSpPr>
        <p:spPr>
          <a:xfrm>
            <a:off x="429645" y="2476273"/>
            <a:ext cx="256672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sec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 	0.8 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5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cost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	= 	0.2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A5E0A-1728-462F-9510-C9A36CECFA26}"/>
              </a:ext>
            </a:extLst>
          </p:cNvPr>
          <p:cNvSpPr/>
          <p:nvPr/>
        </p:nvSpPr>
        <p:spPr>
          <a:xfrm>
            <a:off x="9178610" y="2247533"/>
            <a:ext cx="2488182" cy="4108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k 	= 	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sz="25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lr</a:t>
            </a: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 	= 	0.5</a:t>
            </a:r>
          </a:p>
          <a:p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w	=	0.7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p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GB" sz="2800" i="1" dirty="0" err="1"/>
              <a:t>ɸ</a:t>
            </a:r>
            <a:r>
              <a:rPr lang="en-GB" sz="2800" i="1" baseline="-25000" dirty="0" err="1"/>
              <a:t>g</a:t>
            </a:r>
            <a:r>
              <a:rPr lang="en-GB" sz="2800" i="1" dirty="0"/>
              <a:t>	</a:t>
            </a:r>
            <a:r>
              <a:rPr lang="en-GB" sz="2800" dirty="0"/>
              <a:t>=</a:t>
            </a:r>
            <a:r>
              <a:rPr lang="en-GB" sz="2800" i="1" dirty="0"/>
              <a:t>	1.5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	=	50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	=	60</a:t>
            </a:r>
          </a:p>
          <a:p>
            <a:endParaRPr lang="en-US" sz="2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07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31742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Prioritise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Security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452B98-C856-4862-BF29-F2200EF4E8F8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3420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More enclaves implemented, but still does not implement all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Only 9 out of 30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Quality vs quantity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0871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31518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A5868DA-2B04-450E-89A4-B0E6F348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35" y="144095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EE52E-69CD-497B-8346-CFFC9B61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84D08-37B5-4591-983A-1B029734BB0A}"/>
              </a:ext>
            </a:extLst>
          </p:cNvPr>
          <p:cNvSpPr/>
          <p:nvPr/>
        </p:nvSpPr>
        <p:spPr>
          <a:xfrm>
            <a:off x="369219" y="1271821"/>
            <a:ext cx="59306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Example of an Advanced Attacker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0A194-8430-4A4F-90DD-27F05DBD9F80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3132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5B1FB-89DE-49B0-BAC9-D5203B67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79" y="1986659"/>
            <a:ext cx="6822205" cy="39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6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7BCE-39F8-4482-864A-F8E3697A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80C4-7F61-48BB-8BA7-4BDEFB6F0794}"/>
              </a:ext>
            </a:extLst>
          </p:cNvPr>
          <p:cNvSpPr/>
          <p:nvPr/>
        </p:nvSpPr>
        <p:spPr>
          <a:xfrm>
            <a:off x="369219" y="1271821"/>
            <a:ext cx="31518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1D771-723F-43ED-BCA8-D621D717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669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2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7C550-8FD1-46A9-BC60-35679A0D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F52EB-EE7F-45EB-A31A-B93897D4C516}"/>
              </a:ext>
            </a:extLst>
          </p:cNvPr>
          <p:cNvSpPr/>
          <p:nvPr/>
        </p:nvSpPr>
        <p:spPr>
          <a:xfrm>
            <a:off x="421714" y="1271821"/>
            <a:ext cx="2206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High</a:t>
            </a:r>
            <a:r>
              <a:rPr lang="en-GB" sz="3200" i="1" dirty="0"/>
              <a:t> </a:t>
            </a:r>
            <a:r>
              <a:rPr lang="en-GB" sz="3200" i="1" dirty="0" err="1"/>
              <a:t>ɸp</a:t>
            </a:r>
            <a:r>
              <a:rPr lang="en-GB" sz="3200" i="1" dirty="0"/>
              <a:t>, </a:t>
            </a:r>
            <a:r>
              <a:rPr lang="en-GB" sz="3200" i="1" dirty="0" err="1"/>
              <a:t>ɸg</a:t>
            </a:r>
            <a:endParaRPr lang="en-GB" sz="3200" i="1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AB54700-8D6F-479D-A9FB-F3DF5328D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90" y="1378974"/>
            <a:ext cx="4572000" cy="457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FAAE90-E1F7-4B0F-8203-1565F5E8C5DC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10515600" cy="3420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P</a:t>
            </a:r>
            <a:r>
              <a:rPr lang="en-GB" sz="2800" dirty="0"/>
              <a:t>articles do not clump together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6481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92E7E-C709-42FF-8365-0DC336A7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43903-E1A3-4BD8-95A6-D9A29308B0EE}"/>
              </a:ext>
            </a:extLst>
          </p:cNvPr>
          <p:cNvSpPr/>
          <p:nvPr/>
        </p:nvSpPr>
        <p:spPr>
          <a:xfrm>
            <a:off x="421714" y="1271821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Demo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3359739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F5C5AA-0C87-4262-A882-9C0F612E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42833"/>
            <a:ext cx="10248900" cy="604513"/>
          </a:xfrm>
        </p:spPr>
        <p:txBody>
          <a:bodyPr/>
          <a:lstStyle/>
          <a:p>
            <a:r>
              <a:rPr lang="en-US" dirty="0"/>
              <a:t>Contributions, Limitations, Summary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E49A16-1EC1-47EA-ADE3-1BD8E465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E9276-E84F-4055-84A2-840F3C99A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325590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211C-1E2B-464A-B5D1-797FB154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76FD8-2711-4385-A689-F7B0A670CA59}"/>
              </a:ext>
            </a:extLst>
          </p:cNvPr>
          <p:cNvSpPr/>
          <p:nvPr/>
        </p:nvSpPr>
        <p:spPr>
          <a:xfrm>
            <a:off x="369219" y="1271821"/>
            <a:ext cx="24465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Contributions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CE134C-9F5B-4D10-A9EA-4F8F4F1F9ABF}"/>
              </a:ext>
            </a:extLst>
          </p:cNvPr>
          <p:cNvSpPr txBox="1">
            <a:spLocks/>
          </p:cNvSpPr>
          <p:nvPr/>
        </p:nvSpPr>
        <p:spPr>
          <a:xfrm>
            <a:off x="838200" y="2025445"/>
            <a:ext cx="10515600" cy="4552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Identified modern cyber-risks and difficulty of defending these attacks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Reviewed current state of art on network segmentation</a:t>
            </a:r>
          </a:p>
          <a:p>
            <a:endParaRPr lang="en-GB" dirty="0"/>
          </a:p>
          <a:p>
            <a:r>
              <a:rPr lang="en-GB" dirty="0"/>
              <a:t>Modified Wagner </a:t>
            </a:r>
            <a:r>
              <a:rPr lang="en-GB" i="1" dirty="0"/>
              <a:t>et al.</a:t>
            </a:r>
            <a:r>
              <a:rPr lang="en-GB" dirty="0"/>
              <a:t> model with probabilistic approach</a:t>
            </a:r>
          </a:p>
          <a:p>
            <a:endParaRPr lang="en-GB" dirty="0"/>
          </a:p>
          <a:p>
            <a:r>
              <a:rPr lang="en-GB" dirty="0"/>
              <a:t>Proposed a different optimisation algorithm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994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13DB0-490E-429F-B804-0E055675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0084F-04FD-46D3-BAEF-10F914C0680C}"/>
              </a:ext>
            </a:extLst>
          </p:cNvPr>
          <p:cNvSpPr/>
          <p:nvPr/>
        </p:nvSpPr>
        <p:spPr>
          <a:xfrm>
            <a:off x="369219" y="1271821"/>
            <a:ext cx="24465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Contributions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9EBFC9-BFC8-4CDA-86FA-692E547C5E00}"/>
              </a:ext>
            </a:extLst>
          </p:cNvPr>
          <p:cNvSpPr txBox="1">
            <a:spLocks/>
          </p:cNvSpPr>
          <p:nvPr/>
        </p:nvSpPr>
        <p:spPr>
          <a:xfrm>
            <a:off x="838200" y="2025445"/>
            <a:ext cx="10515600" cy="4552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Investigated the trade-off between cost and security when applying network segmentation</a:t>
            </a:r>
          </a:p>
          <a:p>
            <a:endParaRPr lang="en-GB" dirty="0"/>
          </a:p>
          <a:p>
            <a:r>
              <a:rPr lang="en-GB" dirty="0"/>
              <a:t>Investigated how </a:t>
            </a:r>
            <a:r>
              <a:rPr lang="en-GB" dirty="0" err="1"/>
              <a:t>hyperparmeters</a:t>
            </a:r>
            <a:r>
              <a:rPr lang="en-GB" dirty="0"/>
              <a:t> affect particle swarm optimisation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450562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211C-1E2B-464A-B5D1-797FB154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76FD8-2711-4385-A689-F7B0A670CA59}"/>
              </a:ext>
            </a:extLst>
          </p:cNvPr>
          <p:cNvSpPr/>
          <p:nvPr/>
        </p:nvSpPr>
        <p:spPr>
          <a:xfrm>
            <a:off x="369219" y="1271821"/>
            <a:ext cx="20201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hangingPunct="0"/>
            <a:r>
              <a:rPr lang="en-US" sz="30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Limitations</a:t>
            </a:r>
            <a:endParaRPr lang="en-GB" sz="3000" kern="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CE134C-9F5B-4D10-A9EA-4F8F4F1F9ABF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3725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Limited scope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Only consider tree network structure</a:t>
            </a:r>
          </a:p>
          <a:p>
            <a:pPr lvl="1"/>
            <a:endParaRPr lang="en-GB" dirty="0"/>
          </a:p>
          <a:p>
            <a:r>
              <a:rPr lang="en-GB" dirty="0"/>
              <a:t>Metrics too simple</a:t>
            </a:r>
          </a:p>
          <a:p>
            <a:pPr lvl="1"/>
            <a:r>
              <a:rPr lang="en-GB" dirty="0"/>
              <a:t>Most optimal solution should always be a chain structure</a:t>
            </a:r>
          </a:p>
          <a:p>
            <a:endParaRPr lang="en-US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Limited device level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impac</a:t>
            </a:r>
            <a:r>
              <a:rPr lang="en-US" b="0" i="0" dirty="0">
                <a:effectLst/>
                <a:latin typeface="Arial" panose="020B0604020202020204" pitchFamily="34" charset="0"/>
              </a:rPr>
              <a:t>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Enclaves does not contain information about devices within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9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211C-1E2B-464A-B5D1-797FB154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76FD8-2711-4385-A689-F7B0A670CA59}"/>
              </a:ext>
            </a:extLst>
          </p:cNvPr>
          <p:cNvSpPr/>
          <p:nvPr/>
        </p:nvSpPr>
        <p:spPr>
          <a:xfrm>
            <a:off x="369219" y="1271821"/>
            <a:ext cx="20201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hangingPunct="0"/>
            <a:r>
              <a:rPr lang="en-US" sz="30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Limitations</a:t>
            </a:r>
            <a:endParaRPr lang="en-GB" sz="3000" kern="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CE134C-9F5B-4D10-A9EA-4F8F4F1F9ABF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3725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Scalability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Worst case computational complexity </a:t>
            </a:r>
            <a:r>
              <a:rPr lang="en-US" i="1" dirty="0">
                <a:latin typeface="Arial" panose="020B0604020202020204" pitchFamily="34" charset="0"/>
              </a:rPr>
              <a:t>O(nTM</a:t>
            </a:r>
            <a:r>
              <a:rPr lang="en-US" i="1" baseline="30000" dirty="0">
                <a:latin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</a:rPr>
              <a:t>)</a:t>
            </a:r>
          </a:p>
          <a:p>
            <a:pPr lvl="1"/>
            <a:endParaRPr lang="en-US" i="1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Redundancy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 PSO, particles may collide (visit already explored solution)</a:t>
            </a:r>
          </a:p>
          <a:p>
            <a:pPr lvl="1"/>
            <a:endParaRPr lang="en-US" i="1" dirty="0">
              <a:latin typeface="Arial" panose="020B0604020202020204" pitchFamily="34" charset="0"/>
            </a:endParaRP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1328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20D3C-D5AC-4EC6-9BD2-246F59C5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096E-3C97-4A5B-869B-8FE0A0C2B2AA}"/>
              </a:ext>
            </a:extLst>
          </p:cNvPr>
          <p:cNvSpPr/>
          <p:nvPr/>
        </p:nvSpPr>
        <p:spPr>
          <a:xfrm>
            <a:off x="369219" y="1271821"/>
            <a:ext cx="18293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hangingPunct="0"/>
            <a:r>
              <a:rPr lang="en-US" sz="30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Summary</a:t>
            </a:r>
            <a:endParaRPr lang="en-GB" sz="3000" kern="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57938A-ED6B-4FFA-833A-9D3B35308968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3725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Network segmentation is important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Cannot blindly implement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Need proper implementation and balance between security, cost and also other factors (which we did not model)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04DCA-CDA6-485B-B65C-94E091F9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5243512"/>
            <a:ext cx="68294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F5C5AA-0C87-4262-A882-9C0F612E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42833"/>
            <a:ext cx="11347938" cy="1402890"/>
          </a:xfrm>
        </p:spPr>
        <p:txBody>
          <a:bodyPr>
            <a:normAutofit/>
          </a:bodyPr>
          <a:lstStyle/>
          <a:p>
            <a:r>
              <a:rPr lang="en-GB" sz="3200" dirty="0"/>
              <a:t>Device-level Modelling, Evaluation Metrics</a:t>
            </a:r>
          </a:p>
          <a:p>
            <a:r>
              <a:rPr lang="en-GB" sz="3200" dirty="0"/>
              <a:t>Hyperparameters Tuning</a:t>
            </a:r>
          </a:p>
          <a:p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E49A16-1EC1-47EA-ADE3-1BD8E465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E9276-E84F-4055-84A2-840F3C99A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23874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E3BBF-8156-43F0-9D37-C683B4E2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64043-211C-42BF-B678-607163149C4A}"/>
              </a:ext>
            </a:extLst>
          </p:cNvPr>
          <p:cNvSpPr/>
          <p:nvPr/>
        </p:nvSpPr>
        <p:spPr>
          <a:xfrm>
            <a:off x="369219" y="1271821"/>
            <a:ext cx="40703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Network Segmentation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712BE7-9A33-4175-ABD2-D7C2E16B8382}"/>
              </a:ext>
            </a:extLst>
          </p:cNvPr>
          <p:cNvSpPr txBox="1">
            <a:spLocks/>
          </p:cNvSpPr>
          <p:nvPr/>
        </p:nvSpPr>
        <p:spPr>
          <a:xfrm>
            <a:off x="838200" y="2262188"/>
            <a:ext cx="10515600" cy="1957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Defensive strategy</a:t>
            </a:r>
          </a:p>
          <a:p>
            <a:endParaRPr lang="en-GB" dirty="0"/>
          </a:p>
          <a:p>
            <a:r>
              <a:rPr lang="en-GB" dirty="0"/>
              <a:t>Split a network into different parts (enclaves), enhance security</a:t>
            </a:r>
          </a:p>
        </p:txBody>
      </p:sp>
      <p:pic>
        <p:nvPicPr>
          <p:cNvPr id="1026" name="Picture 2" descr="What Does a Firewall Actually Do?">
            <a:extLst>
              <a:ext uri="{FF2B5EF4-FFF2-40B4-BE49-F238E27FC236}">
                <a16:creationId xmlns:a16="http://schemas.microsoft.com/office/drawing/2014/main" id="{43505014-9FDC-440C-83FD-8E0A2917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028122"/>
            <a:ext cx="5043948" cy="23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0B128-E074-48E7-A610-25DD91D5355D}"/>
              </a:ext>
            </a:extLst>
          </p:cNvPr>
          <p:cNvSpPr txBox="1"/>
          <p:nvPr/>
        </p:nvSpPr>
        <p:spPr>
          <a:xfrm>
            <a:off x="2693242" y="6415152"/>
            <a:ext cx="757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hlinkClick r:id="rId3"/>
              </a:rPr>
              <a:t>https://www.howtogeek.com/144269/htg-explains-what-firewalls-actually-do/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85196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56C3F-F0A3-4289-98AD-089F004D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3F7BF6-4571-46C3-8D75-BC5B5DF70022}"/>
              </a:ext>
            </a:extLst>
          </p:cNvPr>
          <p:cNvSpPr/>
          <p:nvPr/>
        </p:nvSpPr>
        <p:spPr>
          <a:xfrm>
            <a:off x="369219" y="1271821"/>
            <a:ext cx="6338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Device-level Modelling and Grouping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8D435-B7D7-4FBF-9546-5F6DA247F23C}"/>
              </a:ext>
            </a:extLst>
          </p:cNvPr>
          <p:cNvSpPr txBox="1">
            <a:spLocks/>
          </p:cNvSpPr>
          <p:nvPr/>
        </p:nvSpPr>
        <p:spPr>
          <a:xfrm>
            <a:off x="838200" y="2262186"/>
            <a:ext cx="10515600" cy="27392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Enclave currently does not contain information about devices within</a:t>
            </a:r>
          </a:p>
          <a:p>
            <a:endParaRPr lang="en-GB" dirty="0"/>
          </a:p>
          <a:p>
            <a:r>
              <a:rPr lang="en-GB" dirty="0"/>
              <a:t>E.g. database, web server, admin computer</a:t>
            </a:r>
          </a:p>
          <a:p>
            <a:endParaRPr lang="en-GB" dirty="0"/>
          </a:p>
          <a:p>
            <a:r>
              <a:rPr lang="en-GB" dirty="0"/>
              <a:t>Grouping strategies to form enclave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FC43A-303C-435B-82B1-D67E1B563212}"/>
              </a:ext>
            </a:extLst>
          </p:cNvPr>
          <p:cNvGrpSpPr/>
          <p:nvPr/>
        </p:nvGrpSpPr>
        <p:grpSpPr>
          <a:xfrm>
            <a:off x="7505430" y="2950260"/>
            <a:ext cx="3268789" cy="3055361"/>
            <a:chOff x="2507545" y="2957498"/>
            <a:chExt cx="3268789" cy="305536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3512E8-26A8-47C2-873F-D5068BB9A381}"/>
                </a:ext>
              </a:extLst>
            </p:cNvPr>
            <p:cNvSpPr/>
            <p:nvPr/>
          </p:nvSpPr>
          <p:spPr>
            <a:xfrm>
              <a:off x="2507545" y="2957498"/>
              <a:ext cx="3268789" cy="30553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DA4E5E-094D-45D5-95AB-DEBA531EF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1335" y="3084250"/>
              <a:ext cx="2537541" cy="29256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463957-DA2D-4CAF-8DD8-978E8C5E8F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532" y="3179639"/>
              <a:ext cx="2451191" cy="26807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Graphic 49" descr="Database">
              <a:extLst>
                <a:ext uri="{FF2B5EF4-FFF2-40B4-BE49-F238E27FC236}">
                  <a16:creationId xmlns:a16="http://schemas.microsoft.com/office/drawing/2014/main" id="{A7CF4EA8-3B6E-4D4C-8908-94018EC9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4228" y="3976003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Computer">
              <a:extLst>
                <a:ext uri="{FF2B5EF4-FFF2-40B4-BE49-F238E27FC236}">
                  <a16:creationId xmlns:a16="http://schemas.microsoft.com/office/drawing/2014/main" id="{FDA8DE9C-4A2C-4109-A3BA-C361BA92E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7125"/>
            <a:stretch/>
          </p:blipFill>
          <p:spPr>
            <a:xfrm>
              <a:off x="4825936" y="3651424"/>
              <a:ext cx="537275" cy="1634313"/>
            </a:xfrm>
            <a:prstGeom prst="rect">
              <a:avLst/>
            </a:prstGeom>
          </p:spPr>
        </p:pic>
        <p:pic>
          <p:nvPicPr>
            <p:cNvPr id="45" name="Graphic 44" descr="Computer">
              <a:extLst>
                <a:ext uri="{FF2B5EF4-FFF2-40B4-BE49-F238E27FC236}">
                  <a16:creationId xmlns:a16="http://schemas.microsoft.com/office/drawing/2014/main" id="{3F0B175D-6EED-48F8-AF4C-3F6111FF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7226" y="3084252"/>
              <a:ext cx="1162575" cy="1162575"/>
            </a:xfrm>
            <a:prstGeom prst="rect">
              <a:avLst/>
            </a:prstGeom>
          </p:spPr>
        </p:pic>
        <p:pic>
          <p:nvPicPr>
            <p:cNvPr id="46" name="Graphic 45" descr="Computer">
              <a:extLst>
                <a:ext uri="{FF2B5EF4-FFF2-40B4-BE49-F238E27FC236}">
                  <a16:creationId xmlns:a16="http://schemas.microsoft.com/office/drawing/2014/main" id="{79ED2A0F-AF85-4B9A-A117-C4E53C07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8763" y="4850283"/>
              <a:ext cx="1162575" cy="1162575"/>
            </a:xfrm>
            <a:prstGeom prst="rect">
              <a:avLst/>
            </a:prstGeom>
          </p:spPr>
        </p:pic>
        <p:pic>
          <p:nvPicPr>
            <p:cNvPr id="54" name="Graphic 53" descr="Earth globe: Americas">
              <a:extLst>
                <a:ext uri="{FF2B5EF4-FFF2-40B4-BE49-F238E27FC236}">
                  <a16:creationId xmlns:a16="http://schemas.microsoft.com/office/drawing/2014/main" id="{700351C8-DDB6-453E-9F8F-8B78FCD6F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5284" y="4520000"/>
              <a:ext cx="660563" cy="6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878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56C3F-F0A3-4289-98AD-089F004D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3F7BF6-4571-46C3-8D75-BC5B5DF70022}"/>
              </a:ext>
            </a:extLst>
          </p:cNvPr>
          <p:cNvSpPr/>
          <p:nvPr/>
        </p:nvSpPr>
        <p:spPr>
          <a:xfrm>
            <a:off x="369219" y="1271821"/>
            <a:ext cx="4404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Better Evaluation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8D435-B7D7-4FBF-9546-5F6DA247F23C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1881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 importance of enclave</a:t>
            </a:r>
          </a:p>
          <a:p>
            <a:endParaRPr lang="en-US" dirty="0"/>
          </a:p>
          <a:p>
            <a:r>
              <a:rPr lang="en-US" dirty="0"/>
              <a:t>Admin enclave &gt; public facing servers</a:t>
            </a:r>
            <a:endParaRPr lang="en-GB" sz="2800" i="1" dirty="0"/>
          </a:p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007780-82D2-49F5-BCA3-2815A6EE0543}"/>
              </a:ext>
            </a:extLst>
          </p:cNvPr>
          <p:cNvGrpSpPr/>
          <p:nvPr/>
        </p:nvGrpSpPr>
        <p:grpSpPr>
          <a:xfrm>
            <a:off x="3243198" y="3869168"/>
            <a:ext cx="1969971" cy="2403132"/>
            <a:chOff x="3581401" y="3953218"/>
            <a:chExt cx="1969971" cy="240313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BE56F0B-1092-4684-A0F7-987FD04AE024}"/>
                </a:ext>
              </a:extLst>
            </p:cNvPr>
            <p:cNvSpPr/>
            <p:nvPr/>
          </p:nvSpPr>
          <p:spPr>
            <a:xfrm>
              <a:off x="3581401" y="3953218"/>
              <a:ext cx="1969971" cy="240313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BA458B63-2E47-4E16-856B-6B829646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6204" y="438798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omputer">
              <a:extLst>
                <a:ext uri="{FF2B5EF4-FFF2-40B4-BE49-F238E27FC236}">
                  <a16:creationId xmlns:a16="http://schemas.microsoft.com/office/drawing/2014/main" id="{12387849-1E71-46FB-83FA-E5DBF45D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9660" y="532351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6773FF11-08FD-4E33-A247-E4855F1A1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03579" y="4248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515C36-CA6C-4F89-A10D-546F6C44BE8E}"/>
              </a:ext>
            </a:extLst>
          </p:cNvPr>
          <p:cNvGrpSpPr/>
          <p:nvPr/>
        </p:nvGrpSpPr>
        <p:grpSpPr>
          <a:xfrm>
            <a:off x="6728312" y="3953218"/>
            <a:ext cx="2804127" cy="2365032"/>
            <a:chOff x="6268747" y="3380979"/>
            <a:chExt cx="2804127" cy="2365032"/>
          </a:xfrm>
        </p:grpSpPr>
        <p:pic>
          <p:nvPicPr>
            <p:cNvPr id="9" name="Graphic 8" descr="Computer">
              <a:extLst>
                <a:ext uri="{FF2B5EF4-FFF2-40B4-BE49-F238E27FC236}">
                  <a16:creationId xmlns:a16="http://schemas.microsoft.com/office/drawing/2014/main" id="{25AED58B-0D01-4ED0-BB7A-6AF731992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125"/>
            <a:stretch/>
          </p:blipFill>
          <p:spPr>
            <a:xfrm>
              <a:off x="6712347" y="3681339"/>
              <a:ext cx="537275" cy="1634313"/>
            </a:xfrm>
            <a:prstGeom prst="rect">
              <a:avLst/>
            </a:prstGeom>
          </p:spPr>
        </p:pic>
        <p:pic>
          <p:nvPicPr>
            <p:cNvPr id="21" name="Graphic 20" descr="Envelope">
              <a:extLst>
                <a:ext uri="{FF2B5EF4-FFF2-40B4-BE49-F238E27FC236}">
                  <a16:creationId xmlns:a16="http://schemas.microsoft.com/office/drawing/2014/main" id="{534AE5EC-81ED-4DB1-A79B-E4EF02DC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73041" y="4625370"/>
              <a:ext cx="614535" cy="614535"/>
            </a:xfrm>
            <a:prstGeom prst="rect">
              <a:avLst/>
            </a:prstGeom>
          </p:spPr>
        </p:pic>
        <p:pic>
          <p:nvPicPr>
            <p:cNvPr id="23" name="Graphic 22" descr="Computer">
              <a:extLst>
                <a:ext uri="{FF2B5EF4-FFF2-40B4-BE49-F238E27FC236}">
                  <a16:creationId xmlns:a16="http://schemas.microsoft.com/office/drawing/2014/main" id="{807B78B3-4689-4349-B39F-AE38B8651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125"/>
            <a:stretch/>
          </p:blipFill>
          <p:spPr>
            <a:xfrm>
              <a:off x="7860269" y="3681339"/>
              <a:ext cx="537275" cy="1634313"/>
            </a:xfrm>
            <a:prstGeom prst="rect">
              <a:avLst/>
            </a:prstGeom>
          </p:spPr>
        </p:pic>
        <p:pic>
          <p:nvPicPr>
            <p:cNvPr id="25" name="Graphic 24" descr="Earth globe: Americas">
              <a:extLst>
                <a:ext uri="{FF2B5EF4-FFF2-40B4-BE49-F238E27FC236}">
                  <a16:creationId xmlns:a16="http://schemas.microsoft.com/office/drawing/2014/main" id="{02AE28CD-9A05-47D4-95B1-86F1E956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9617" y="4549915"/>
              <a:ext cx="660563" cy="660563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87F503-BDCA-43CC-ABE6-8B2A5AB22752}"/>
                </a:ext>
              </a:extLst>
            </p:cNvPr>
            <p:cNvSpPr/>
            <p:nvPr/>
          </p:nvSpPr>
          <p:spPr>
            <a:xfrm>
              <a:off x="6268747" y="3380979"/>
              <a:ext cx="2804127" cy="236503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85BCB57-5A26-4558-AC58-6A859D9EE817}"/>
              </a:ext>
            </a:extLst>
          </p:cNvPr>
          <p:cNvSpPr txBox="1">
            <a:spLocks/>
          </p:cNvSpPr>
          <p:nvPr/>
        </p:nvSpPr>
        <p:spPr>
          <a:xfrm>
            <a:off x="5651848" y="4676326"/>
            <a:ext cx="637784" cy="918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21796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56C3F-F0A3-4289-98AD-089F004D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3F7BF6-4571-46C3-8D75-BC5B5DF70022}"/>
              </a:ext>
            </a:extLst>
          </p:cNvPr>
          <p:cNvSpPr/>
          <p:nvPr/>
        </p:nvSpPr>
        <p:spPr>
          <a:xfrm>
            <a:off x="369219" y="1271821"/>
            <a:ext cx="6127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Automatic Hyperparameters Tuning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8D435-B7D7-4FBF-9546-5F6DA247F23C}"/>
              </a:ext>
            </a:extLst>
          </p:cNvPr>
          <p:cNvSpPr txBox="1">
            <a:spLocks/>
          </p:cNvSpPr>
          <p:nvPr/>
        </p:nvSpPr>
        <p:spPr>
          <a:xfrm>
            <a:off x="838200" y="2262187"/>
            <a:ext cx="10515600" cy="2873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CAB5B-EED7-4067-960B-14FA52CC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84" y="2004611"/>
            <a:ext cx="7983009" cy="116985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3D4B64-EB30-4067-AFDA-19ADB755E6B1}"/>
              </a:ext>
            </a:extLst>
          </p:cNvPr>
          <p:cNvSpPr txBox="1">
            <a:spLocks/>
          </p:cNvSpPr>
          <p:nvPr/>
        </p:nvSpPr>
        <p:spPr>
          <a:xfrm>
            <a:off x="570914" y="3214547"/>
            <a:ext cx="10515600" cy="58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 to find the best </a:t>
            </a:r>
            <a:r>
              <a:rPr lang="en-GB" sz="2800" i="1" dirty="0"/>
              <a:t>w, </a:t>
            </a:r>
            <a:r>
              <a:rPr lang="en-GB" sz="2800" i="1" dirty="0" err="1"/>
              <a:t>ɸp</a:t>
            </a:r>
            <a:r>
              <a:rPr lang="en-GB" sz="2800" i="1" dirty="0"/>
              <a:t>, </a:t>
            </a:r>
            <a:r>
              <a:rPr lang="en-GB" sz="2800" i="1" dirty="0" err="1"/>
              <a:t>ɸg</a:t>
            </a:r>
            <a:r>
              <a:rPr lang="en-GB" sz="2800" i="1" dirty="0"/>
              <a:t> </a:t>
            </a:r>
            <a:r>
              <a:rPr lang="en-GB" sz="2800" dirty="0"/>
              <a:t>?</a:t>
            </a:r>
            <a:endParaRPr lang="en-GB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39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AA5C-633D-4A70-BA4D-9D8775538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24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37B6D0-30C2-4D5C-9475-169FE615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942833"/>
            <a:ext cx="11344275" cy="604513"/>
          </a:xfrm>
        </p:spPr>
        <p:txBody>
          <a:bodyPr/>
          <a:lstStyle/>
          <a:p>
            <a:r>
              <a:rPr lang="en-US" dirty="0"/>
              <a:t>Security Principle, Modelling and Simulation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C6D-B2E7-436F-82D7-A68E5B49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E48882-19A0-441D-A264-68DBFEBD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4391" y="6473109"/>
            <a:ext cx="3803382" cy="312291"/>
          </a:xfrm>
        </p:spPr>
        <p:txBody>
          <a:bodyPr/>
          <a:lstStyle/>
          <a:p>
            <a:r>
              <a:rPr lang="en-GB" sz="1200" dirty="0">
                <a:solidFill>
                  <a:srgbClr val="003E74"/>
                </a:solidFill>
              </a:rPr>
              <a:t>Dynamic Network Segmentation for Cyber-Defence</a:t>
            </a:r>
          </a:p>
        </p:txBody>
      </p:sp>
    </p:spTree>
    <p:extLst>
      <p:ext uri="{BB962C8B-B14F-4D97-AF65-F5344CB8AC3E}">
        <p14:creationId xmlns:p14="http://schemas.microsoft.com/office/powerpoint/2010/main" val="261288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2411-4FA3-43A2-9879-B315CB0C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7E47F5-0E43-4D75-941A-324D871FC255}"/>
              </a:ext>
            </a:extLst>
          </p:cNvPr>
          <p:cNvSpPr/>
          <p:nvPr/>
        </p:nvSpPr>
        <p:spPr>
          <a:xfrm>
            <a:off x="6927555" y="3252970"/>
            <a:ext cx="2604087" cy="26040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550A59-A4D6-4D05-BABE-F92E2EB84C3D}"/>
              </a:ext>
            </a:extLst>
          </p:cNvPr>
          <p:cNvSpPr/>
          <p:nvPr/>
        </p:nvSpPr>
        <p:spPr>
          <a:xfrm>
            <a:off x="7207045" y="3532460"/>
            <a:ext cx="2045110" cy="2045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159285-F9F8-439D-8D76-3CB0877669F0}"/>
              </a:ext>
            </a:extLst>
          </p:cNvPr>
          <p:cNvSpPr/>
          <p:nvPr/>
        </p:nvSpPr>
        <p:spPr>
          <a:xfrm>
            <a:off x="369219" y="1271821"/>
            <a:ext cx="3344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Security Principles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2605F0-15D3-4C2D-BA6A-E3718E638E60}"/>
              </a:ext>
            </a:extLst>
          </p:cNvPr>
          <p:cNvSpPr txBox="1">
            <a:spLocks/>
          </p:cNvSpPr>
          <p:nvPr/>
        </p:nvSpPr>
        <p:spPr>
          <a:xfrm>
            <a:off x="369219" y="2262188"/>
            <a:ext cx="10515600" cy="1449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2 important principles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Restrict access, slow down attackers</a:t>
            </a:r>
          </a:p>
        </p:txBody>
      </p:sp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6DA381DD-FB9C-4925-B25E-D5E525B9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0718" y="3891650"/>
            <a:ext cx="1449321" cy="1449321"/>
          </a:xfrm>
          <a:prstGeom prst="rect">
            <a:avLst/>
          </a:prstGeom>
        </p:spPr>
      </p:pic>
      <p:pic>
        <p:nvPicPr>
          <p:cNvPr id="15" name="Picture 2" descr="Accessibility Icons - Download Free Vector Icons | Noun Project">
            <a:extLst>
              <a:ext uri="{FF2B5EF4-FFF2-40B4-BE49-F238E27FC236}">
                <a16:creationId xmlns:a16="http://schemas.microsoft.com/office/drawing/2014/main" id="{AF66B894-1676-47EE-8F2E-25B9026B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39" y="3830354"/>
            <a:ext cx="1449321" cy="14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valuating how good of a reconstruction via visualising the image seems to work…">
            <a:extLst>
              <a:ext uri="{FF2B5EF4-FFF2-40B4-BE49-F238E27FC236}">
                <a16:creationId xmlns:a16="http://schemas.microsoft.com/office/drawing/2014/main" id="{4A1A928C-86D2-42B2-81F9-6D5064F311E9}"/>
              </a:ext>
            </a:extLst>
          </p:cNvPr>
          <p:cNvSpPr txBox="1"/>
          <p:nvPr/>
        </p:nvSpPr>
        <p:spPr>
          <a:xfrm>
            <a:off x="6425068" y="5768714"/>
            <a:ext cx="342311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ctr"/>
            <a:r>
              <a:rPr lang="en-US" sz="2800" b="0" dirty="0">
                <a:latin typeface="Helvetica" panose="020B0604020202020204" pitchFamily="34" charset="0"/>
                <a:cs typeface="Helvetica" panose="020B0604020202020204" pitchFamily="34" charset="0"/>
              </a:rPr>
              <a:t>Defense in Depth</a:t>
            </a:r>
            <a:endParaRPr sz="2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Evaluating how good of a reconstruction via visualising the image seems to work…">
            <a:extLst>
              <a:ext uri="{FF2B5EF4-FFF2-40B4-BE49-F238E27FC236}">
                <a16:creationId xmlns:a16="http://schemas.microsoft.com/office/drawing/2014/main" id="{D53932BB-633B-4BE0-81B3-876DB862ABD4}"/>
              </a:ext>
            </a:extLst>
          </p:cNvPr>
          <p:cNvSpPr txBox="1"/>
          <p:nvPr/>
        </p:nvSpPr>
        <p:spPr>
          <a:xfrm>
            <a:off x="2343822" y="5553271"/>
            <a:ext cx="342311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ctr"/>
            <a:r>
              <a:rPr lang="en-US" sz="2800" b="0" dirty="0">
                <a:latin typeface="Helvetica" panose="020B0604020202020204" pitchFamily="34" charset="0"/>
                <a:cs typeface="Helvetica" panose="020B0604020202020204" pitchFamily="34" charset="0"/>
              </a:rPr>
              <a:t>Principle of Least Privilege</a:t>
            </a:r>
            <a:endParaRPr sz="2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8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5BBB6-E3A4-4D77-9CAC-8F30C7E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72C28-5CC5-41FB-9D52-2BBC7A64F9B8}"/>
              </a:ext>
            </a:extLst>
          </p:cNvPr>
          <p:cNvSpPr/>
          <p:nvPr/>
        </p:nvSpPr>
        <p:spPr>
          <a:xfrm>
            <a:off x="369219" y="1271821"/>
            <a:ext cx="44726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Modelling and Simulation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BF5BD1-DC6C-4D83-B1D9-933B33F5D0ED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7142626" cy="37256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 err="1"/>
              <a:t>Utilise</a:t>
            </a:r>
            <a:r>
              <a:rPr lang="en-US" sz="2800" dirty="0"/>
              <a:t> Continuous-time Markov chain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Model changes in network state based on Poisson rate</a:t>
            </a:r>
          </a:p>
          <a:p>
            <a:pPr lvl="2"/>
            <a:r>
              <a:rPr lang="en-US" sz="2400" dirty="0"/>
              <a:t>Vulnerability arrival rate, patch rate etc.</a:t>
            </a:r>
          </a:p>
          <a:p>
            <a:pPr lvl="1"/>
            <a:endParaRPr lang="en-US" dirty="0"/>
          </a:p>
          <a:p>
            <a:pPr lvl="1"/>
            <a:r>
              <a:rPr lang="en-US" sz="2800" dirty="0"/>
              <a:t>Evaluate network segmentation strategies</a:t>
            </a:r>
          </a:p>
          <a:p>
            <a:pPr lvl="2"/>
            <a:r>
              <a:rPr lang="en-US" sz="2400" dirty="0"/>
              <a:t>Principle of least privilege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36736-C65A-430E-9F96-6DE94730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92" y="1710932"/>
            <a:ext cx="4644489" cy="34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5BBB6-E3A4-4D77-9CAC-8F30C7E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5E55-FAFC-4C25-B936-3DBC097E158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72C28-5CC5-41FB-9D52-2BBC7A64F9B8}"/>
              </a:ext>
            </a:extLst>
          </p:cNvPr>
          <p:cNvSpPr/>
          <p:nvPr/>
        </p:nvSpPr>
        <p:spPr>
          <a:xfrm>
            <a:off x="369219" y="1271821"/>
            <a:ext cx="44726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Modelling and Simulation</a:t>
            </a:r>
            <a:endParaRPr lang="en-GB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21185-4FFD-44CD-B7DD-472B2097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91" y="1195850"/>
            <a:ext cx="4161128" cy="5160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BF5BD1-DC6C-4D83-B1D9-933B33F5D0ED}"/>
              </a:ext>
            </a:extLst>
          </p:cNvPr>
          <p:cNvSpPr txBox="1">
            <a:spLocks/>
          </p:cNvSpPr>
          <p:nvPr/>
        </p:nvSpPr>
        <p:spPr>
          <a:xfrm>
            <a:off x="369219" y="2262187"/>
            <a:ext cx="7142626" cy="3971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Coevolutionary algorithm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Evolving attackers and defenders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Attacker uses and evolves availability attacks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Defender changes the network segmentation architecture accordingly</a:t>
            </a:r>
          </a:p>
        </p:txBody>
      </p:sp>
    </p:spTree>
    <p:extLst>
      <p:ext uri="{BB962C8B-B14F-4D97-AF65-F5344CB8AC3E}">
        <p14:creationId xmlns:p14="http://schemas.microsoft.com/office/powerpoint/2010/main" val="1792161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Pip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5012</TotalTime>
  <Words>1307</Words>
  <Application>Microsoft Office PowerPoint</Application>
  <PresentationFormat>Widescreen</PresentationFormat>
  <Paragraphs>417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Helvetica Neue</vt:lpstr>
      <vt:lpstr>Arial</vt:lpstr>
      <vt:lpstr>Calibri</vt:lpstr>
      <vt:lpstr>Calibri Light</vt:lpstr>
      <vt:lpstr>Helvetica</vt:lpstr>
      <vt:lpstr>1_Custom Design</vt:lpstr>
      <vt:lpstr>Imperial College London Theme</vt:lpstr>
      <vt:lpstr>1_Pipeline</vt:lpstr>
      <vt:lpstr>2_Pipeline</vt:lpstr>
      <vt:lpstr>3_Pipeline</vt:lpstr>
      <vt:lpstr>4_Pipeline</vt:lpstr>
      <vt:lpstr>5_Pipeline</vt:lpstr>
      <vt:lpstr>6_Pipeline</vt:lpstr>
      <vt:lpstr>Custom Design</vt:lpstr>
      <vt:lpstr>PowerPoint Presentation</vt:lpstr>
      <vt:lpstr>Introduction</vt:lpstr>
      <vt:lpstr>PowerPoint Presentation</vt:lpstr>
      <vt:lpstr>PowerPoint Presentation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Sirimongkolkasem, Thachphon</dc:creator>
  <cp:lastModifiedBy>thachphon</cp:lastModifiedBy>
  <cp:revision>651</cp:revision>
  <dcterms:created xsi:type="dcterms:W3CDTF">2020-05-16T12:50:25Z</dcterms:created>
  <dcterms:modified xsi:type="dcterms:W3CDTF">2020-10-02T07:07:37Z</dcterms:modified>
</cp:coreProperties>
</file>